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tags/tag1.xml" ContentType="application/vnd.openxmlformats-officedocument.presentationml.tags+xml"/>
  <Default Extension="wav" ContentType="audio/wav"/>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30" r:id="rId2"/>
    <p:sldId id="325" r:id="rId3"/>
    <p:sldId id="317" r:id="rId4"/>
    <p:sldId id="323" r:id="rId5"/>
    <p:sldId id="316" r:id="rId6"/>
    <p:sldId id="321" r:id="rId7"/>
    <p:sldId id="318" r:id="rId8"/>
    <p:sldId id="324" r:id="rId9"/>
    <p:sldId id="320" r:id="rId10"/>
    <p:sldId id="322" r:id="rId11"/>
    <p:sldId id="319" r:id="rId12"/>
    <p:sldId id="327" r:id="rId13"/>
    <p:sldId id="328" r:id="rId14"/>
    <p:sldId id="313" r:id="rId15"/>
    <p:sldId id="329" r:id="rId16"/>
    <p:sldId id="295" r:id="rId17"/>
    <p:sldId id="296" r:id="rId18"/>
    <p:sldId id="297" r:id="rId19"/>
    <p:sldId id="303" r:id="rId20"/>
    <p:sldId id="302" r:id="rId21"/>
    <p:sldId id="307" r:id="rId22"/>
    <p:sldId id="306" r:id="rId23"/>
    <p:sldId id="305" r:id="rId24"/>
    <p:sldId id="314" r:id="rId25"/>
    <p:sldId id="299" r:id="rId26"/>
    <p:sldId id="326" r:id="rId27"/>
    <p:sldId id="301" r:id="rId28"/>
    <p:sldId id="312" r:id="rId29"/>
    <p:sldId id="315" r:id="rId30"/>
    <p:sldId id="290" r:id="rId31"/>
    <p:sldId id="293" r:id="rId32"/>
    <p:sldId id="294" r:id="rId33"/>
    <p:sldId id="331" r:id="rId34"/>
    <p:sldId id="287" r:id="rId35"/>
    <p:sldId id="291" r:id="rId36"/>
    <p:sldId id="292" r:id="rId37"/>
    <p:sldId id="333" r:id="rId38"/>
    <p:sldId id="289" r:id="rId39"/>
    <p:sldId id="288" r:id="rId40"/>
    <p:sldId id="282" r:id="rId41"/>
    <p:sldId id="283" r:id="rId42"/>
    <p:sldId id="284" r:id="rId43"/>
    <p:sldId id="285" r:id="rId44"/>
    <p:sldId id="286" r:id="rId45"/>
    <p:sldId id="256" r:id="rId46"/>
    <p:sldId id="257" r:id="rId47"/>
    <p:sldId id="258" r:id="rId48"/>
    <p:sldId id="259" r:id="rId49"/>
    <p:sldId id="260" r:id="rId50"/>
    <p:sldId id="261" r:id="rId51"/>
    <p:sldId id="262" r:id="rId52"/>
    <p:sldId id="263" r:id="rId53"/>
    <p:sldId id="264" r:id="rId54"/>
    <p:sldId id="265" r:id="rId55"/>
    <p:sldId id="266" r:id="rId56"/>
    <p:sldId id="267" r:id="rId57"/>
    <p:sldId id="268" r:id="rId58"/>
    <p:sldId id="269" r:id="rId59"/>
    <p:sldId id="270" r:id="rId60"/>
    <p:sldId id="271" r:id="rId61"/>
    <p:sldId id="272" r:id="rId62"/>
    <p:sldId id="273" r:id="rId63"/>
    <p:sldId id="274" r:id="rId64"/>
    <p:sldId id="275" r:id="rId65"/>
    <p:sldId id="276" r:id="rId66"/>
    <p:sldId id="277" r:id="rId67"/>
    <p:sldId id="278" r:id="rId68"/>
    <p:sldId id="279" r:id="rId69"/>
    <p:sldId id="280" r:id="rId70"/>
    <p:sldId id="281" r:id="rId71"/>
    <p:sldId id="332" r:id="rId72"/>
    <p:sldId id="308" r:id="rId73"/>
    <p:sldId id="309" r:id="rId74"/>
  </p:sldIdLst>
  <p:sldSz cx="9144000" cy="6858000" type="screen4x3"/>
  <p:notesSz cx="6858000" cy="9144000"/>
  <p:defaultTextStyle>
    <a:defPPr>
      <a:defRPr lang="en-NZ"/>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000000"/>
    <a:srgbClr val="FF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95" d="100"/>
          <a:sy n="95" d="100"/>
        </p:scale>
        <p:origin x="-44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8.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NZ"/>
          </a:p>
        </p:txBody>
      </p:sp>
      <p:sp>
        <p:nvSpPr>
          <p:cNvPr id="5" name="Footer Placeholder 4"/>
          <p:cNvSpPr>
            <a:spLocks noGrp="1"/>
          </p:cNvSpPr>
          <p:nvPr>
            <p:ph type="ftr" sz="quarter" idx="11"/>
          </p:nvPr>
        </p:nvSpPr>
        <p:spPr/>
        <p:txBody>
          <a:bodyPr/>
          <a:lstStyle>
            <a:lvl1pPr>
              <a:defRPr/>
            </a:lvl1pPr>
          </a:lstStyle>
          <a:p>
            <a:endParaRPr lang="en-NZ"/>
          </a:p>
        </p:txBody>
      </p:sp>
      <p:sp>
        <p:nvSpPr>
          <p:cNvPr id="6" name="Slide Number Placeholder 5"/>
          <p:cNvSpPr>
            <a:spLocks noGrp="1"/>
          </p:cNvSpPr>
          <p:nvPr>
            <p:ph type="sldNum" sz="quarter" idx="12"/>
          </p:nvPr>
        </p:nvSpPr>
        <p:spPr/>
        <p:txBody>
          <a:bodyPr/>
          <a:lstStyle>
            <a:lvl1pPr>
              <a:defRPr/>
            </a:lvl1pPr>
          </a:lstStyle>
          <a:p>
            <a:fld id="{5B69E7B2-03C3-4BD2-962B-9A3084836172}" type="slidenum">
              <a:rPr lang="en-NZ"/>
              <a:pPr/>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NZ"/>
          </a:p>
        </p:txBody>
      </p:sp>
      <p:sp>
        <p:nvSpPr>
          <p:cNvPr id="5" name="Footer Placeholder 4"/>
          <p:cNvSpPr>
            <a:spLocks noGrp="1"/>
          </p:cNvSpPr>
          <p:nvPr>
            <p:ph type="ftr" sz="quarter" idx="11"/>
          </p:nvPr>
        </p:nvSpPr>
        <p:spPr/>
        <p:txBody>
          <a:bodyPr/>
          <a:lstStyle>
            <a:lvl1pPr>
              <a:defRPr/>
            </a:lvl1pPr>
          </a:lstStyle>
          <a:p>
            <a:endParaRPr lang="en-NZ"/>
          </a:p>
        </p:txBody>
      </p:sp>
      <p:sp>
        <p:nvSpPr>
          <p:cNvPr id="6" name="Slide Number Placeholder 5"/>
          <p:cNvSpPr>
            <a:spLocks noGrp="1"/>
          </p:cNvSpPr>
          <p:nvPr>
            <p:ph type="sldNum" sz="quarter" idx="12"/>
          </p:nvPr>
        </p:nvSpPr>
        <p:spPr/>
        <p:txBody>
          <a:bodyPr/>
          <a:lstStyle>
            <a:lvl1pPr>
              <a:defRPr/>
            </a:lvl1pPr>
          </a:lstStyle>
          <a:p>
            <a:fld id="{A8A81BCD-DF7F-4FC6-9C64-E9DDDF1D0A28}" type="slidenum">
              <a:rPr lang="en-NZ"/>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NZ"/>
          </a:p>
        </p:txBody>
      </p:sp>
      <p:sp>
        <p:nvSpPr>
          <p:cNvPr id="5" name="Footer Placeholder 4"/>
          <p:cNvSpPr>
            <a:spLocks noGrp="1"/>
          </p:cNvSpPr>
          <p:nvPr>
            <p:ph type="ftr" sz="quarter" idx="11"/>
          </p:nvPr>
        </p:nvSpPr>
        <p:spPr/>
        <p:txBody>
          <a:bodyPr/>
          <a:lstStyle>
            <a:lvl1pPr>
              <a:defRPr/>
            </a:lvl1pPr>
          </a:lstStyle>
          <a:p>
            <a:endParaRPr lang="en-NZ"/>
          </a:p>
        </p:txBody>
      </p:sp>
      <p:sp>
        <p:nvSpPr>
          <p:cNvPr id="6" name="Slide Number Placeholder 5"/>
          <p:cNvSpPr>
            <a:spLocks noGrp="1"/>
          </p:cNvSpPr>
          <p:nvPr>
            <p:ph type="sldNum" sz="quarter" idx="12"/>
          </p:nvPr>
        </p:nvSpPr>
        <p:spPr/>
        <p:txBody>
          <a:bodyPr/>
          <a:lstStyle>
            <a:lvl1pPr>
              <a:defRPr/>
            </a:lvl1pPr>
          </a:lstStyle>
          <a:p>
            <a:fld id="{66213848-44EB-4DD6-8578-260C4D703317}" type="slidenum">
              <a:rPr lang="en-NZ"/>
              <a:pPr/>
              <a:t>‹#›</a:t>
            </a:fld>
            <a:endParaRPr lang="en-NZ"/>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45225"/>
            <a:ext cx="2133600" cy="476250"/>
          </a:xfrm>
        </p:spPr>
        <p:txBody>
          <a:bodyPr/>
          <a:lstStyle>
            <a:lvl1pPr>
              <a:defRPr/>
            </a:lvl1pPr>
          </a:lstStyle>
          <a:p>
            <a:endParaRPr lang="en-NZ"/>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endParaRPr lang="en-NZ"/>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fld id="{2A856FEB-2365-4381-92EA-4D5E3EB143B1}" type="slidenum">
              <a:rPr lang="en-NZ"/>
              <a:pPr/>
              <a:t>‹#›</a:t>
            </a:fld>
            <a:endParaRPr lang="en-NZ"/>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NZ"/>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NZ"/>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516F273E-7AE7-4583-B2E4-F2D993DD99D6}" type="slidenum">
              <a:rPr lang="en-NZ"/>
              <a:pPr/>
              <a:t>‹#›</a:t>
            </a:fld>
            <a:endParaRPr lang="en-NZ"/>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457200" y="6245225"/>
            <a:ext cx="2133600" cy="476250"/>
          </a:xfrm>
        </p:spPr>
        <p:txBody>
          <a:bodyPr/>
          <a:lstStyle>
            <a:lvl1pPr>
              <a:defRPr/>
            </a:lvl1pPr>
          </a:lstStyle>
          <a:p>
            <a:endParaRPr lang="en-NZ"/>
          </a:p>
        </p:txBody>
      </p:sp>
      <p:sp>
        <p:nvSpPr>
          <p:cNvPr id="7" name="Footer Placeholder 6"/>
          <p:cNvSpPr>
            <a:spLocks noGrp="1"/>
          </p:cNvSpPr>
          <p:nvPr>
            <p:ph type="ftr" sz="quarter" idx="11"/>
          </p:nvPr>
        </p:nvSpPr>
        <p:spPr>
          <a:xfrm>
            <a:off x="3124200" y="6245225"/>
            <a:ext cx="2895600" cy="476250"/>
          </a:xfrm>
        </p:spPr>
        <p:txBody>
          <a:bodyPr/>
          <a:lstStyle>
            <a:lvl1pPr>
              <a:defRPr/>
            </a:lvl1pPr>
          </a:lstStyle>
          <a:p>
            <a:endParaRPr lang="en-NZ"/>
          </a:p>
        </p:txBody>
      </p:sp>
      <p:sp>
        <p:nvSpPr>
          <p:cNvPr id="8" name="Slide Number Placeholder 7"/>
          <p:cNvSpPr>
            <a:spLocks noGrp="1"/>
          </p:cNvSpPr>
          <p:nvPr>
            <p:ph type="sldNum" sz="quarter" idx="12"/>
          </p:nvPr>
        </p:nvSpPr>
        <p:spPr>
          <a:xfrm>
            <a:off x="6553200" y="6245225"/>
            <a:ext cx="2133600" cy="476250"/>
          </a:xfrm>
        </p:spPr>
        <p:txBody>
          <a:bodyPr/>
          <a:lstStyle>
            <a:lvl1pPr>
              <a:defRPr/>
            </a:lvl1pPr>
          </a:lstStyle>
          <a:p>
            <a:fld id="{63C1AF3A-EDC2-46D9-B3F5-1EF32C77BDFD}" type="slidenum">
              <a:rPr lang="en-NZ"/>
              <a:pPr/>
              <a:t>‹#›</a:t>
            </a:fld>
            <a:endParaRPr lang="en-NZ"/>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endParaRPr lang="en-US"/>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NZ"/>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NZ"/>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A0445FC8-CF3C-4105-A6D1-EFF43EFEE417}" type="slidenum">
              <a:rPr lang="en-NZ"/>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NZ"/>
          </a:p>
        </p:txBody>
      </p:sp>
      <p:sp>
        <p:nvSpPr>
          <p:cNvPr id="5" name="Footer Placeholder 4"/>
          <p:cNvSpPr>
            <a:spLocks noGrp="1"/>
          </p:cNvSpPr>
          <p:nvPr>
            <p:ph type="ftr" sz="quarter" idx="11"/>
          </p:nvPr>
        </p:nvSpPr>
        <p:spPr/>
        <p:txBody>
          <a:bodyPr/>
          <a:lstStyle>
            <a:lvl1pPr>
              <a:defRPr/>
            </a:lvl1pPr>
          </a:lstStyle>
          <a:p>
            <a:endParaRPr lang="en-NZ"/>
          </a:p>
        </p:txBody>
      </p:sp>
      <p:sp>
        <p:nvSpPr>
          <p:cNvPr id="6" name="Slide Number Placeholder 5"/>
          <p:cNvSpPr>
            <a:spLocks noGrp="1"/>
          </p:cNvSpPr>
          <p:nvPr>
            <p:ph type="sldNum" sz="quarter" idx="12"/>
          </p:nvPr>
        </p:nvSpPr>
        <p:spPr/>
        <p:txBody>
          <a:bodyPr/>
          <a:lstStyle>
            <a:lvl1pPr>
              <a:defRPr/>
            </a:lvl1pPr>
          </a:lstStyle>
          <a:p>
            <a:fld id="{FDCC80CF-74D1-41B6-B773-D573B777A829}" type="slidenum">
              <a:rPr lang="en-NZ"/>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NZ"/>
          </a:p>
        </p:txBody>
      </p:sp>
      <p:sp>
        <p:nvSpPr>
          <p:cNvPr id="5" name="Footer Placeholder 4"/>
          <p:cNvSpPr>
            <a:spLocks noGrp="1"/>
          </p:cNvSpPr>
          <p:nvPr>
            <p:ph type="ftr" sz="quarter" idx="11"/>
          </p:nvPr>
        </p:nvSpPr>
        <p:spPr/>
        <p:txBody>
          <a:bodyPr/>
          <a:lstStyle>
            <a:lvl1pPr>
              <a:defRPr/>
            </a:lvl1pPr>
          </a:lstStyle>
          <a:p>
            <a:endParaRPr lang="en-NZ"/>
          </a:p>
        </p:txBody>
      </p:sp>
      <p:sp>
        <p:nvSpPr>
          <p:cNvPr id="6" name="Slide Number Placeholder 5"/>
          <p:cNvSpPr>
            <a:spLocks noGrp="1"/>
          </p:cNvSpPr>
          <p:nvPr>
            <p:ph type="sldNum" sz="quarter" idx="12"/>
          </p:nvPr>
        </p:nvSpPr>
        <p:spPr/>
        <p:txBody>
          <a:bodyPr/>
          <a:lstStyle>
            <a:lvl1pPr>
              <a:defRPr/>
            </a:lvl1pPr>
          </a:lstStyle>
          <a:p>
            <a:fld id="{764A7B5F-0C85-4405-BD31-ACE63A068D14}" type="slidenum">
              <a:rPr lang="en-NZ"/>
              <a:pPr/>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NZ"/>
          </a:p>
        </p:txBody>
      </p:sp>
      <p:sp>
        <p:nvSpPr>
          <p:cNvPr id="6" name="Footer Placeholder 5"/>
          <p:cNvSpPr>
            <a:spLocks noGrp="1"/>
          </p:cNvSpPr>
          <p:nvPr>
            <p:ph type="ftr" sz="quarter" idx="11"/>
          </p:nvPr>
        </p:nvSpPr>
        <p:spPr/>
        <p:txBody>
          <a:bodyPr/>
          <a:lstStyle>
            <a:lvl1pPr>
              <a:defRPr/>
            </a:lvl1pPr>
          </a:lstStyle>
          <a:p>
            <a:endParaRPr lang="en-NZ"/>
          </a:p>
        </p:txBody>
      </p:sp>
      <p:sp>
        <p:nvSpPr>
          <p:cNvPr id="7" name="Slide Number Placeholder 6"/>
          <p:cNvSpPr>
            <a:spLocks noGrp="1"/>
          </p:cNvSpPr>
          <p:nvPr>
            <p:ph type="sldNum" sz="quarter" idx="12"/>
          </p:nvPr>
        </p:nvSpPr>
        <p:spPr/>
        <p:txBody>
          <a:bodyPr/>
          <a:lstStyle>
            <a:lvl1pPr>
              <a:defRPr/>
            </a:lvl1pPr>
          </a:lstStyle>
          <a:p>
            <a:fld id="{69CC14E5-F2A0-4126-ABCA-33B978B5816E}" type="slidenum">
              <a:rPr lang="en-NZ"/>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NZ"/>
          </a:p>
        </p:txBody>
      </p:sp>
      <p:sp>
        <p:nvSpPr>
          <p:cNvPr id="8" name="Footer Placeholder 7"/>
          <p:cNvSpPr>
            <a:spLocks noGrp="1"/>
          </p:cNvSpPr>
          <p:nvPr>
            <p:ph type="ftr" sz="quarter" idx="11"/>
          </p:nvPr>
        </p:nvSpPr>
        <p:spPr/>
        <p:txBody>
          <a:bodyPr/>
          <a:lstStyle>
            <a:lvl1pPr>
              <a:defRPr/>
            </a:lvl1pPr>
          </a:lstStyle>
          <a:p>
            <a:endParaRPr lang="en-NZ"/>
          </a:p>
        </p:txBody>
      </p:sp>
      <p:sp>
        <p:nvSpPr>
          <p:cNvPr id="9" name="Slide Number Placeholder 8"/>
          <p:cNvSpPr>
            <a:spLocks noGrp="1"/>
          </p:cNvSpPr>
          <p:nvPr>
            <p:ph type="sldNum" sz="quarter" idx="12"/>
          </p:nvPr>
        </p:nvSpPr>
        <p:spPr/>
        <p:txBody>
          <a:bodyPr/>
          <a:lstStyle>
            <a:lvl1pPr>
              <a:defRPr/>
            </a:lvl1pPr>
          </a:lstStyle>
          <a:p>
            <a:fld id="{A0AAD11E-3B29-4B71-AA00-3699D9AA3CE8}" type="slidenum">
              <a:rPr lang="en-NZ"/>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NZ"/>
          </a:p>
        </p:txBody>
      </p:sp>
      <p:sp>
        <p:nvSpPr>
          <p:cNvPr id="4" name="Footer Placeholder 3"/>
          <p:cNvSpPr>
            <a:spLocks noGrp="1"/>
          </p:cNvSpPr>
          <p:nvPr>
            <p:ph type="ftr" sz="quarter" idx="11"/>
          </p:nvPr>
        </p:nvSpPr>
        <p:spPr/>
        <p:txBody>
          <a:bodyPr/>
          <a:lstStyle>
            <a:lvl1pPr>
              <a:defRPr/>
            </a:lvl1pPr>
          </a:lstStyle>
          <a:p>
            <a:endParaRPr lang="en-NZ"/>
          </a:p>
        </p:txBody>
      </p:sp>
      <p:sp>
        <p:nvSpPr>
          <p:cNvPr id="5" name="Slide Number Placeholder 4"/>
          <p:cNvSpPr>
            <a:spLocks noGrp="1"/>
          </p:cNvSpPr>
          <p:nvPr>
            <p:ph type="sldNum" sz="quarter" idx="12"/>
          </p:nvPr>
        </p:nvSpPr>
        <p:spPr/>
        <p:txBody>
          <a:bodyPr/>
          <a:lstStyle>
            <a:lvl1pPr>
              <a:defRPr/>
            </a:lvl1pPr>
          </a:lstStyle>
          <a:p>
            <a:fld id="{4AF953B0-C6ED-4A16-A9F8-A9BA7EBB1C17}" type="slidenum">
              <a:rPr lang="en-NZ"/>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NZ"/>
          </a:p>
        </p:txBody>
      </p:sp>
      <p:sp>
        <p:nvSpPr>
          <p:cNvPr id="3" name="Footer Placeholder 2"/>
          <p:cNvSpPr>
            <a:spLocks noGrp="1"/>
          </p:cNvSpPr>
          <p:nvPr>
            <p:ph type="ftr" sz="quarter" idx="11"/>
          </p:nvPr>
        </p:nvSpPr>
        <p:spPr/>
        <p:txBody>
          <a:bodyPr/>
          <a:lstStyle>
            <a:lvl1pPr>
              <a:defRPr/>
            </a:lvl1pPr>
          </a:lstStyle>
          <a:p>
            <a:endParaRPr lang="en-NZ"/>
          </a:p>
        </p:txBody>
      </p:sp>
      <p:sp>
        <p:nvSpPr>
          <p:cNvPr id="4" name="Slide Number Placeholder 3"/>
          <p:cNvSpPr>
            <a:spLocks noGrp="1"/>
          </p:cNvSpPr>
          <p:nvPr>
            <p:ph type="sldNum" sz="quarter" idx="12"/>
          </p:nvPr>
        </p:nvSpPr>
        <p:spPr/>
        <p:txBody>
          <a:bodyPr/>
          <a:lstStyle>
            <a:lvl1pPr>
              <a:defRPr/>
            </a:lvl1pPr>
          </a:lstStyle>
          <a:p>
            <a:fld id="{B4ADDFBE-C3D2-4C9A-A3C6-369151F9244E}" type="slidenum">
              <a:rPr lang="en-NZ"/>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NZ"/>
          </a:p>
        </p:txBody>
      </p:sp>
      <p:sp>
        <p:nvSpPr>
          <p:cNvPr id="6" name="Footer Placeholder 5"/>
          <p:cNvSpPr>
            <a:spLocks noGrp="1"/>
          </p:cNvSpPr>
          <p:nvPr>
            <p:ph type="ftr" sz="quarter" idx="11"/>
          </p:nvPr>
        </p:nvSpPr>
        <p:spPr/>
        <p:txBody>
          <a:bodyPr/>
          <a:lstStyle>
            <a:lvl1pPr>
              <a:defRPr/>
            </a:lvl1pPr>
          </a:lstStyle>
          <a:p>
            <a:endParaRPr lang="en-NZ"/>
          </a:p>
        </p:txBody>
      </p:sp>
      <p:sp>
        <p:nvSpPr>
          <p:cNvPr id="7" name="Slide Number Placeholder 6"/>
          <p:cNvSpPr>
            <a:spLocks noGrp="1"/>
          </p:cNvSpPr>
          <p:nvPr>
            <p:ph type="sldNum" sz="quarter" idx="12"/>
          </p:nvPr>
        </p:nvSpPr>
        <p:spPr/>
        <p:txBody>
          <a:bodyPr/>
          <a:lstStyle>
            <a:lvl1pPr>
              <a:defRPr/>
            </a:lvl1pPr>
          </a:lstStyle>
          <a:p>
            <a:fld id="{ED0212FF-964A-4D6C-BA74-1805134B7C80}" type="slidenum">
              <a:rPr lang="en-NZ"/>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NZ"/>
          </a:p>
        </p:txBody>
      </p:sp>
      <p:sp>
        <p:nvSpPr>
          <p:cNvPr id="6" name="Footer Placeholder 5"/>
          <p:cNvSpPr>
            <a:spLocks noGrp="1"/>
          </p:cNvSpPr>
          <p:nvPr>
            <p:ph type="ftr" sz="quarter" idx="11"/>
          </p:nvPr>
        </p:nvSpPr>
        <p:spPr/>
        <p:txBody>
          <a:bodyPr/>
          <a:lstStyle>
            <a:lvl1pPr>
              <a:defRPr/>
            </a:lvl1pPr>
          </a:lstStyle>
          <a:p>
            <a:endParaRPr lang="en-NZ"/>
          </a:p>
        </p:txBody>
      </p:sp>
      <p:sp>
        <p:nvSpPr>
          <p:cNvPr id="7" name="Slide Number Placeholder 6"/>
          <p:cNvSpPr>
            <a:spLocks noGrp="1"/>
          </p:cNvSpPr>
          <p:nvPr>
            <p:ph type="sldNum" sz="quarter" idx="12"/>
          </p:nvPr>
        </p:nvSpPr>
        <p:spPr/>
        <p:txBody>
          <a:bodyPr/>
          <a:lstStyle>
            <a:lvl1pPr>
              <a:defRPr/>
            </a:lvl1pPr>
          </a:lstStyle>
          <a:p>
            <a:fld id="{292D53B0-0EF8-4F33-B2D3-43C8C777E7BA}" type="slidenum">
              <a:rPr lang="en-NZ"/>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NZ"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NZ" smtClean="0"/>
              <a:t>Click to edit Master text styles</a:t>
            </a:r>
          </a:p>
          <a:p>
            <a:pPr lvl="1"/>
            <a:r>
              <a:rPr lang="en-NZ" smtClean="0"/>
              <a:t>Second level</a:t>
            </a:r>
          </a:p>
          <a:p>
            <a:pPr lvl="2"/>
            <a:r>
              <a:rPr lang="en-NZ" smtClean="0"/>
              <a:t>Third level</a:t>
            </a:r>
          </a:p>
          <a:p>
            <a:pPr lvl="3"/>
            <a:r>
              <a:rPr lang="en-NZ" smtClean="0"/>
              <a:t>Fourth level</a:t>
            </a:r>
          </a:p>
          <a:p>
            <a:pPr lvl="4"/>
            <a:r>
              <a:rPr lang="en-NZ"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NZ"/>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NZ"/>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303DAB45-B06C-41AD-BC57-B72AB3FAE0DB}" type="slidenum">
              <a:rPr lang="en-NZ"/>
              <a:pPr/>
              <a:t>‹#›</a:t>
            </a:fld>
            <a:endParaRPr lang="en-N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hyperlink" Target="https://glendowie-college.mindspring.school.nz/Staff/priscilla/Information%20for%20everyone/POWERPOINT%20LESSONS/Pearson%20And%20Longman/PASS%20WITH%20PEARSON%20L1/Getting%20Started.doc" TargetMode="External"/><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1.xml"/><Relationship Id="rId1" Type="http://schemas.openxmlformats.org/officeDocument/2006/relationships/vmlDrawing" Target="../drawings/vmlDrawing1.vml"/><Relationship Id="rId5" Type="http://schemas.openxmlformats.org/officeDocument/2006/relationships/slide" Target="slide56.xml"/><Relationship Id="rId4" Type="http://schemas.openxmlformats.org/officeDocument/2006/relationships/oleObject" Target="../embeddings/oleObject1.bin"/></Relationships>
</file>

<file path=ppt/slides/_rels/slide21.xml.rels><?xml version="1.0" encoding="UTF-8" standalone="yes"?>
<Relationships xmlns="http://schemas.openxmlformats.org/package/2006/relationships"><Relationship Id="rId3" Type="http://schemas.openxmlformats.org/officeDocument/2006/relationships/slide" Target="slide53.xml"/><Relationship Id="rId2" Type="http://schemas.openxmlformats.org/officeDocument/2006/relationships/audio" Target="../media/audio1.wav"/><Relationship Id="rId1" Type="http://schemas.openxmlformats.org/officeDocument/2006/relationships/slideLayout" Target="../slideLayouts/slideLayout1.xml"/><Relationship Id="rId5" Type="http://schemas.openxmlformats.org/officeDocument/2006/relationships/slide" Target="slide49.xml"/><Relationship Id="rId4" Type="http://schemas.openxmlformats.org/officeDocument/2006/relationships/slide" Target="slide47.xml"/></Relationships>
</file>

<file path=ppt/slides/_rels/slide22.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hyperlink" Target="http://mathbits.com/" TargetMode="External"/><Relationship Id="rId1" Type="http://schemas.openxmlformats.org/officeDocument/2006/relationships/slideLayout" Target="../slideLayouts/slideLayout1.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27.xml.rels><?xml version="1.0" encoding="UTF-8" standalone="yes"?>
<Relationships xmlns="http://schemas.openxmlformats.org/package/2006/relationships"><Relationship Id="rId8" Type="http://schemas.openxmlformats.org/officeDocument/2006/relationships/slide" Target="slide13.xml"/><Relationship Id="rId13" Type="http://schemas.openxmlformats.org/officeDocument/2006/relationships/slide" Target="slide21.xml"/><Relationship Id="rId18" Type="http://schemas.openxmlformats.org/officeDocument/2006/relationships/slide" Target="slide31.xml"/><Relationship Id="rId26" Type="http://schemas.openxmlformats.org/officeDocument/2006/relationships/slide" Target="slide47.xml"/><Relationship Id="rId3" Type="http://schemas.openxmlformats.org/officeDocument/2006/relationships/slide" Target="slide7.xml"/><Relationship Id="rId21" Type="http://schemas.openxmlformats.org/officeDocument/2006/relationships/slide" Target="slide37.xml"/><Relationship Id="rId7" Type="http://schemas.openxmlformats.org/officeDocument/2006/relationships/slide" Target="slide11.xml"/><Relationship Id="rId12" Type="http://schemas.openxmlformats.org/officeDocument/2006/relationships/slide" Target="slide19.xml"/><Relationship Id="rId17" Type="http://schemas.openxmlformats.org/officeDocument/2006/relationships/slide" Target="slide29.xml"/><Relationship Id="rId25" Type="http://schemas.openxmlformats.org/officeDocument/2006/relationships/slide" Target="slide45.xml"/><Relationship Id="rId33" Type="http://schemas.openxmlformats.org/officeDocument/2006/relationships/image" Target="../media/image23.png"/><Relationship Id="rId2" Type="http://schemas.openxmlformats.org/officeDocument/2006/relationships/slide" Target="slide5.xml"/><Relationship Id="rId16" Type="http://schemas.openxmlformats.org/officeDocument/2006/relationships/slide" Target="slide27.xml"/><Relationship Id="rId20" Type="http://schemas.openxmlformats.org/officeDocument/2006/relationships/slide" Target="slide35.xml"/><Relationship Id="rId29" Type="http://schemas.openxmlformats.org/officeDocument/2006/relationships/image" Target="../media/image21.png"/><Relationship Id="rId1" Type="http://schemas.openxmlformats.org/officeDocument/2006/relationships/slideLayout" Target="../slideLayouts/slideLayout7.xml"/><Relationship Id="rId6" Type="http://schemas.openxmlformats.org/officeDocument/2006/relationships/slide" Target="slide8.xml"/><Relationship Id="rId11" Type="http://schemas.openxmlformats.org/officeDocument/2006/relationships/slide" Target="slide17.xml"/><Relationship Id="rId24" Type="http://schemas.openxmlformats.org/officeDocument/2006/relationships/slide" Target="slide43.xml"/><Relationship Id="rId32" Type="http://schemas.openxmlformats.org/officeDocument/2006/relationships/image" Target="../media/image24.png"/><Relationship Id="rId5" Type="http://schemas.openxmlformats.org/officeDocument/2006/relationships/slide" Target="slide9.xml"/><Relationship Id="rId15" Type="http://schemas.openxmlformats.org/officeDocument/2006/relationships/slide" Target="slide25.xml"/><Relationship Id="rId23" Type="http://schemas.openxmlformats.org/officeDocument/2006/relationships/slide" Target="slide41.xml"/><Relationship Id="rId28" Type="http://schemas.openxmlformats.org/officeDocument/2006/relationships/slide" Target="slide51.xml"/><Relationship Id="rId10" Type="http://schemas.openxmlformats.org/officeDocument/2006/relationships/slide" Target="slide3.xml"/><Relationship Id="rId19" Type="http://schemas.openxmlformats.org/officeDocument/2006/relationships/slide" Target="slide33.xml"/><Relationship Id="rId31" Type="http://schemas.openxmlformats.org/officeDocument/2006/relationships/image" Target="../media/image22.png"/><Relationship Id="rId4" Type="http://schemas.openxmlformats.org/officeDocument/2006/relationships/slide" Target="slide73.xml"/><Relationship Id="rId9" Type="http://schemas.openxmlformats.org/officeDocument/2006/relationships/slide" Target="slide15.xml"/><Relationship Id="rId14" Type="http://schemas.openxmlformats.org/officeDocument/2006/relationships/slide" Target="slide23.xml"/><Relationship Id="rId22" Type="http://schemas.openxmlformats.org/officeDocument/2006/relationships/slide" Target="slide39.xml"/><Relationship Id="rId27" Type="http://schemas.openxmlformats.org/officeDocument/2006/relationships/slide" Target="slide49.xml"/><Relationship Id="rId30" Type="http://schemas.openxmlformats.org/officeDocument/2006/relationships/image" Target="../media/image25.png"/></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0.wm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2.wm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3.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2" Type="http://schemas.openxmlformats.org/officeDocument/2006/relationships/image" Target="../media/image34.wmf"/><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5.wmf"/><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6.wmf"/><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7.wmf"/><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8.wmf"/><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39.wmf"/><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40.wmf"/><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41.wmf"/><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41.wmf"/><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42.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2" Type="http://schemas.openxmlformats.org/officeDocument/2006/relationships/image" Target="../media/image43.wmf"/><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2" Type="http://schemas.openxmlformats.org/officeDocument/2006/relationships/image" Target="../media/image44.wmf"/><Relationship Id="rId1" Type="http://schemas.openxmlformats.org/officeDocument/2006/relationships/slideLayout" Target="../slideLayouts/slideLayout13.xml"/></Relationships>
</file>

<file path=ppt/slides/_rels/slide62.xml.rels><?xml version="1.0" encoding="UTF-8" standalone="yes"?>
<Relationships xmlns="http://schemas.openxmlformats.org/package/2006/relationships"><Relationship Id="rId2" Type="http://schemas.openxmlformats.org/officeDocument/2006/relationships/image" Target="../media/image45.wmf"/><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2" Type="http://schemas.openxmlformats.org/officeDocument/2006/relationships/image" Target="../media/image45.wmf"/><Relationship Id="rId1" Type="http://schemas.openxmlformats.org/officeDocument/2006/relationships/slideLayout" Target="../slideLayouts/slideLayout13.xml"/></Relationships>
</file>

<file path=ppt/slides/_rels/slide64.xml.rels><?xml version="1.0" encoding="UTF-8" standalone="yes"?>
<Relationships xmlns="http://schemas.openxmlformats.org/package/2006/relationships"><Relationship Id="rId2" Type="http://schemas.openxmlformats.org/officeDocument/2006/relationships/image" Target="../media/image46.wmf"/><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2" Type="http://schemas.openxmlformats.org/officeDocument/2006/relationships/image" Target="../media/image47.wmf"/><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48.wmf"/><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49.wmf"/><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50.wmf"/><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r>
              <a:rPr lang="en-NZ" sz="4000"/>
              <a:t>Priscilla Allan</a:t>
            </a:r>
            <a:br>
              <a:rPr lang="en-NZ" sz="4000"/>
            </a:br>
            <a:r>
              <a:rPr lang="en-NZ" sz="4000"/>
              <a:t>Ict in the mathematics classroom</a:t>
            </a:r>
          </a:p>
        </p:txBody>
      </p:sp>
      <p:sp>
        <p:nvSpPr>
          <p:cNvPr id="103427" name="Rectangle 3"/>
          <p:cNvSpPr>
            <a:spLocks noGrp="1" noChangeArrowheads="1"/>
          </p:cNvSpPr>
          <p:nvPr>
            <p:ph type="body" idx="1"/>
          </p:nvPr>
        </p:nvSpPr>
        <p:spPr>
          <a:xfrm>
            <a:off x="457200" y="1916113"/>
            <a:ext cx="8229600" cy="4537075"/>
          </a:xfrm>
        </p:spPr>
        <p:txBody>
          <a:bodyPr/>
          <a:lstStyle/>
          <a:p>
            <a:r>
              <a:rPr lang="en-NZ"/>
              <a:t>Data projector and internet</a:t>
            </a:r>
          </a:p>
          <a:p>
            <a:r>
              <a:rPr lang="en-NZ"/>
              <a:t>Calculator emulators</a:t>
            </a:r>
          </a:p>
          <a:p>
            <a:r>
              <a:rPr lang="en-NZ"/>
              <a:t>Mindspring </a:t>
            </a:r>
            <a:r>
              <a:rPr lang="en-NZ" sz="2800"/>
              <a:t>(online homework, class websites)</a:t>
            </a:r>
          </a:p>
          <a:p>
            <a:r>
              <a:rPr lang="en-NZ"/>
              <a:t>Mathlinks.co.nz (beginners)</a:t>
            </a:r>
          </a:p>
          <a:p>
            <a:r>
              <a:rPr lang="en-NZ"/>
              <a:t>Powerpoint </a:t>
            </a:r>
            <a:r>
              <a:rPr lang="en-NZ" sz="2400"/>
              <a:t>(make our own and purchase some)</a:t>
            </a:r>
          </a:p>
          <a:p>
            <a:r>
              <a:rPr lang="en-NZ"/>
              <a:t>Excel </a:t>
            </a:r>
            <a:r>
              <a:rPr lang="en-NZ" sz="2800"/>
              <a:t>(random numbers, conditional formatting)</a:t>
            </a:r>
          </a:p>
          <a:p>
            <a:r>
              <a:rPr lang="en-NZ"/>
              <a:t>Geosketchpad</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186" name="Picture 2"/>
          <p:cNvPicPr>
            <a:picLocks noChangeAspect="1" noChangeArrowheads="1"/>
          </p:cNvPicPr>
          <p:nvPr>
            <p:ph/>
          </p:nvPr>
        </p:nvPicPr>
        <p:blipFill>
          <a:blip r:embed="rId2"/>
          <a:srcRect/>
          <a:stretch>
            <a:fillRect/>
          </a:stretch>
        </p:blipFill>
        <p:spPr>
          <a:xfrm>
            <a:off x="0" y="0"/>
            <a:ext cx="9144000" cy="6856413"/>
          </a:xfrm>
          <a:noFill/>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116" name="Picture 4"/>
          <p:cNvPicPr>
            <a:picLocks noChangeAspect="1" noChangeArrowheads="1"/>
          </p:cNvPicPr>
          <p:nvPr>
            <p:ph/>
          </p:nvPr>
        </p:nvPicPr>
        <p:blipFill>
          <a:blip r:embed="rId2"/>
          <a:srcRect/>
          <a:stretch>
            <a:fillRect/>
          </a:stretch>
        </p:blipFill>
        <p:spPr>
          <a:xfrm>
            <a:off x="0" y="0"/>
            <a:ext cx="9144000" cy="6856413"/>
          </a:xfrm>
          <a:noFill/>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308" name="Picture 4"/>
          <p:cNvPicPr>
            <a:picLocks noChangeAspect="1" noChangeArrowheads="1"/>
          </p:cNvPicPr>
          <p:nvPr>
            <p:ph/>
          </p:nvPr>
        </p:nvPicPr>
        <p:blipFill>
          <a:blip r:embed="rId2"/>
          <a:srcRect/>
          <a:stretch>
            <a:fillRect/>
          </a:stretch>
        </p:blipFill>
        <p:spPr>
          <a:xfrm>
            <a:off x="0" y="0"/>
            <a:ext cx="9144000" cy="6856413"/>
          </a:xfrm>
          <a:noFill/>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356" name="Picture 4"/>
          <p:cNvPicPr>
            <a:picLocks noChangeAspect="1" noChangeArrowheads="1"/>
          </p:cNvPicPr>
          <p:nvPr>
            <p:ph/>
          </p:nvPr>
        </p:nvPicPr>
        <p:blipFill>
          <a:blip r:embed="rId2"/>
          <a:srcRect/>
          <a:stretch>
            <a:fillRect/>
          </a:stretch>
        </p:blipFill>
        <p:spPr>
          <a:xfrm>
            <a:off x="0" y="0"/>
            <a:ext cx="9144000" cy="6856413"/>
          </a:xfrm>
          <a:noFill/>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6" name="Picture 4"/>
          <p:cNvPicPr>
            <a:picLocks noChangeAspect="1" noChangeArrowheads="1"/>
          </p:cNvPicPr>
          <p:nvPr>
            <p:ph/>
          </p:nvPr>
        </p:nvPicPr>
        <p:blipFill>
          <a:blip r:embed="rId2"/>
          <a:srcRect/>
          <a:stretch>
            <a:fillRect/>
          </a:stretch>
        </p:blipFill>
        <p:spPr>
          <a:xfrm>
            <a:off x="0" y="0"/>
            <a:ext cx="9144000" cy="6858000"/>
          </a:xfrm>
          <a:noFill/>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1380" name="Picture 4"/>
          <p:cNvPicPr>
            <a:picLocks noChangeAspect="1" noChangeArrowheads="1"/>
          </p:cNvPicPr>
          <p:nvPr>
            <p:ph sz="half" idx="2"/>
          </p:nvPr>
        </p:nvPicPr>
        <p:blipFill>
          <a:blip r:embed="rId2"/>
          <a:srcRect/>
          <a:stretch>
            <a:fillRect/>
          </a:stretch>
        </p:blipFill>
        <p:spPr>
          <a:xfrm>
            <a:off x="0" y="0"/>
            <a:ext cx="9144000" cy="6858000"/>
          </a:xfrm>
          <a:noFill/>
          <a:ln/>
        </p:spPr>
      </p:pic>
      <p:sp>
        <p:nvSpPr>
          <p:cNvPr id="101378" name="Rectangle 2"/>
          <p:cNvSpPr>
            <a:spLocks noGrp="1" noChangeArrowheads="1"/>
          </p:cNvSpPr>
          <p:nvPr>
            <p:ph type="title"/>
          </p:nvPr>
        </p:nvSpPr>
        <p:spPr>
          <a:xfrm>
            <a:off x="4427538" y="1844675"/>
            <a:ext cx="4402137" cy="1143000"/>
          </a:xfrm>
        </p:spPr>
        <p:txBody>
          <a:bodyPr/>
          <a:lstStyle/>
          <a:p>
            <a:r>
              <a:rPr lang="en-NZ"/>
              <a:t>Storing links</a:t>
            </a:r>
          </a:p>
        </p:txBody>
      </p:sp>
      <p:sp>
        <p:nvSpPr>
          <p:cNvPr id="101379" name="Rectangle 3"/>
          <p:cNvSpPr>
            <a:spLocks noGrp="1" noChangeArrowheads="1"/>
          </p:cNvSpPr>
          <p:nvPr>
            <p:ph type="body" sz="half" idx="1"/>
          </p:nvPr>
        </p:nvSpPr>
        <p:spPr>
          <a:xfrm>
            <a:off x="5148263" y="2997200"/>
            <a:ext cx="3749675" cy="3302000"/>
          </a:xfrm>
        </p:spPr>
        <p:txBody>
          <a:bodyPr/>
          <a:lstStyle/>
          <a:p>
            <a:r>
              <a:rPr lang="en-NZ" sz="2800"/>
              <a:t>Mindspring</a:t>
            </a:r>
          </a:p>
          <a:p>
            <a:r>
              <a:rPr lang="en-NZ" sz="2800"/>
              <a:t>Microsoft</a:t>
            </a:r>
          </a:p>
          <a:p>
            <a:r>
              <a:rPr lang="en-NZ" sz="2800"/>
              <a:t>Share and store</a:t>
            </a:r>
          </a:p>
          <a:p>
            <a:endParaRPr lang="en-NZ" sz="280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8" name="Picture 4"/>
          <p:cNvPicPr>
            <a:picLocks noChangeAspect="1" noChangeArrowheads="1"/>
          </p:cNvPicPr>
          <p:nvPr>
            <p:ph/>
          </p:nvPr>
        </p:nvPicPr>
        <p:blipFill>
          <a:blip r:embed="rId2"/>
          <a:srcRect/>
          <a:stretch>
            <a:fillRect/>
          </a:stretch>
        </p:blipFill>
        <p:spPr>
          <a:xfrm>
            <a:off x="-73025" y="0"/>
            <a:ext cx="9217025" cy="6858000"/>
          </a:xfrm>
          <a:noFill/>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6" name="Picture 4"/>
          <p:cNvPicPr>
            <a:picLocks noChangeAspect="1" noChangeArrowheads="1"/>
          </p:cNvPicPr>
          <p:nvPr>
            <p:ph/>
          </p:nvPr>
        </p:nvPicPr>
        <p:blipFill>
          <a:blip r:embed="rId2"/>
          <a:srcRect/>
          <a:stretch>
            <a:fillRect/>
          </a:stretch>
        </p:blipFill>
        <p:spPr>
          <a:xfrm>
            <a:off x="0" y="0"/>
            <a:ext cx="9144000" cy="6802438"/>
          </a:xfrm>
          <a:noFill/>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2"/>
          <p:cNvPicPr>
            <a:picLocks noChangeAspect="1" noChangeArrowheads="1"/>
          </p:cNvPicPr>
          <p:nvPr>
            <p:ph/>
          </p:nvPr>
        </p:nvPicPr>
        <p:blipFill>
          <a:blip r:embed="rId2"/>
          <a:srcRect/>
          <a:stretch>
            <a:fillRect/>
          </a:stretch>
        </p:blipFill>
        <p:spPr>
          <a:xfrm>
            <a:off x="0" y="0"/>
            <a:ext cx="9144000" cy="7029450"/>
          </a:xfrm>
          <a:noFill/>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ext Box 2">
            <a:hlinkClick r:id="" action="ppaction://hlinkshowjump?jump=endshow"/>
          </p:cNvPr>
          <p:cNvSpPr txBox="1">
            <a:spLocks noChangeArrowheads="1"/>
          </p:cNvSpPr>
          <p:nvPr/>
        </p:nvSpPr>
        <p:spPr bwMode="auto">
          <a:xfrm>
            <a:off x="5584825" y="5819775"/>
            <a:ext cx="3543300" cy="346075"/>
          </a:xfrm>
          <a:prstGeom prst="rect">
            <a:avLst/>
          </a:prstGeom>
          <a:noFill/>
          <a:ln w="9525">
            <a:solidFill>
              <a:srgbClr val="3366FF"/>
            </a:solidFill>
            <a:miter lim="800000"/>
            <a:headEnd/>
            <a:tailEnd/>
          </a:ln>
          <a:effectLst/>
        </p:spPr>
        <p:txBody>
          <a:bodyPr wrap="none">
            <a:spAutoFit/>
          </a:bodyPr>
          <a:lstStyle/>
          <a:p>
            <a:r>
              <a:rPr lang="en-NZ" sz="1600">
                <a:solidFill>
                  <a:srgbClr val="990099"/>
                </a:solidFill>
                <a:latin typeface="Tahoma" pitchFamily="34" charset="0"/>
              </a:rPr>
              <a:t>Press the ‘Esc’ key to exit at any time</a:t>
            </a:r>
            <a:endParaRPr lang="en-US" sz="1600">
              <a:solidFill>
                <a:srgbClr val="990099"/>
              </a:solidFill>
              <a:latin typeface="Tahoma" pitchFamily="34" charset="0"/>
            </a:endParaRPr>
          </a:p>
        </p:txBody>
      </p:sp>
      <p:sp>
        <p:nvSpPr>
          <p:cNvPr id="66563" name="Text Box 3"/>
          <p:cNvSpPr txBox="1">
            <a:spLocks noChangeArrowheads="1"/>
          </p:cNvSpPr>
          <p:nvPr/>
        </p:nvSpPr>
        <p:spPr bwMode="auto">
          <a:xfrm>
            <a:off x="3233738" y="1125538"/>
            <a:ext cx="2674937" cy="396875"/>
          </a:xfrm>
          <a:prstGeom prst="rect">
            <a:avLst/>
          </a:prstGeom>
          <a:noFill/>
          <a:ln w="9525">
            <a:noFill/>
            <a:miter lim="800000"/>
            <a:headEnd/>
            <a:tailEnd/>
          </a:ln>
          <a:effectLst/>
        </p:spPr>
        <p:txBody>
          <a:bodyPr>
            <a:spAutoFit/>
          </a:bodyPr>
          <a:lstStyle/>
          <a:p>
            <a:pPr algn="ctr"/>
            <a:r>
              <a:rPr lang="en-NZ" sz="2000" i="1">
                <a:latin typeface="Tahoma" pitchFamily="34" charset="0"/>
              </a:rPr>
              <a:t>PASS WITH PEARSON</a:t>
            </a:r>
            <a:endParaRPr lang="en-US" sz="2000" i="1">
              <a:latin typeface="Tahoma" pitchFamily="34" charset="0"/>
            </a:endParaRPr>
          </a:p>
        </p:txBody>
      </p:sp>
      <p:sp>
        <p:nvSpPr>
          <p:cNvPr id="66564" name="Text Box 4"/>
          <p:cNvSpPr txBox="1">
            <a:spLocks noChangeArrowheads="1"/>
          </p:cNvSpPr>
          <p:nvPr/>
        </p:nvSpPr>
        <p:spPr bwMode="auto">
          <a:xfrm>
            <a:off x="1147763" y="1866900"/>
            <a:ext cx="6667500" cy="519113"/>
          </a:xfrm>
          <a:prstGeom prst="rect">
            <a:avLst/>
          </a:prstGeom>
          <a:noFill/>
          <a:ln w="9525">
            <a:noFill/>
            <a:miter lim="800000"/>
            <a:headEnd/>
            <a:tailEnd/>
          </a:ln>
          <a:effectLst/>
        </p:spPr>
        <p:txBody>
          <a:bodyPr wrap="none">
            <a:spAutoFit/>
          </a:bodyPr>
          <a:lstStyle/>
          <a:p>
            <a:r>
              <a:rPr lang="en-NZ" sz="2800" b="1">
                <a:solidFill>
                  <a:srgbClr val="800080"/>
                </a:solidFill>
                <a:latin typeface="Tahoma" pitchFamily="34" charset="0"/>
              </a:rPr>
              <a:t>Maths Achievement Standard 90152</a:t>
            </a:r>
            <a:endParaRPr lang="en-US" sz="2800" b="1">
              <a:solidFill>
                <a:srgbClr val="800080"/>
              </a:solidFill>
              <a:latin typeface="Tahoma" pitchFamily="34" charset="0"/>
            </a:endParaRPr>
          </a:p>
        </p:txBody>
      </p:sp>
      <p:sp>
        <p:nvSpPr>
          <p:cNvPr id="66565" name="Text Box 5"/>
          <p:cNvSpPr txBox="1">
            <a:spLocks noChangeArrowheads="1"/>
          </p:cNvSpPr>
          <p:nvPr/>
        </p:nvSpPr>
        <p:spPr bwMode="auto">
          <a:xfrm>
            <a:off x="787400" y="4056063"/>
            <a:ext cx="7570788" cy="457200"/>
          </a:xfrm>
          <a:prstGeom prst="rect">
            <a:avLst/>
          </a:prstGeom>
          <a:noFill/>
          <a:ln w="9525">
            <a:noFill/>
            <a:miter lim="800000"/>
            <a:headEnd/>
            <a:tailEnd/>
          </a:ln>
          <a:effectLst/>
        </p:spPr>
        <p:txBody>
          <a:bodyPr>
            <a:spAutoFit/>
          </a:bodyPr>
          <a:lstStyle/>
          <a:p>
            <a:pPr algn="ctr"/>
            <a:r>
              <a:rPr lang="en-NZ" sz="2400">
                <a:latin typeface="Tahoma" pitchFamily="34" charset="0"/>
              </a:rPr>
              <a:t>Use geometric reasoning to solve problems (1.9)</a:t>
            </a:r>
            <a:endParaRPr lang="en-US" sz="2400">
              <a:latin typeface="Tahoma" pitchFamily="34" charset="0"/>
            </a:endParaRPr>
          </a:p>
        </p:txBody>
      </p:sp>
      <p:sp>
        <p:nvSpPr>
          <p:cNvPr id="66566" name="Text Box 6"/>
          <p:cNvSpPr txBox="1">
            <a:spLocks noChangeArrowheads="1"/>
          </p:cNvSpPr>
          <p:nvPr/>
        </p:nvSpPr>
        <p:spPr bwMode="auto">
          <a:xfrm>
            <a:off x="3813175" y="5068888"/>
            <a:ext cx="1517650" cy="396875"/>
          </a:xfrm>
          <a:prstGeom prst="rect">
            <a:avLst/>
          </a:prstGeom>
          <a:noFill/>
          <a:ln w="9525">
            <a:noFill/>
            <a:miter lim="800000"/>
            <a:headEnd/>
            <a:tailEnd/>
          </a:ln>
          <a:effectLst/>
        </p:spPr>
        <p:txBody>
          <a:bodyPr wrap="none">
            <a:spAutoFit/>
          </a:bodyPr>
          <a:lstStyle/>
          <a:p>
            <a:pPr algn="ctr"/>
            <a:r>
              <a:rPr lang="en-NZ" sz="2000">
                <a:latin typeface="Tahoma" pitchFamily="34" charset="0"/>
              </a:rPr>
              <a:t>Gwenda Hill</a:t>
            </a:r>
            <a:endParaRPr lang="en-US" sz="2000">
              <a:latin typeface="Tahoma" pitchFamily="34" charset="0"/>
            </a:endParaRPr>
          </a:p>
        </p:txBody>
      </p:sp>
      <p:sp>
        <p:nvSpPr>
          <p:cNvPr id="66567" name="Text Box 7"/>
          <p:cNvSpPr txBox="1">
            <a:spLocks noChangeArrowheads="1"/>
          </p:cNvSpPr>
          <p:nvPr/>
        </p:nvSpPr>
        <p:spPr bwMode="auto">
          <a:xfrm>
            <a:off x="2886075" y="6437313"/>
            <a:ext cx="3370263" cy="304800"/>
          </a:xfrm>
          <a:prstGeom prst="rect">
            <a:avLst/>
          </a:prstGeom>
          <a:noFill/>
          <a:ln w="9525">
            <a:noFill/>
            <a:miter lim="800000"/>
            <a:headEnd/>
            <a:tailEnd/>
          </a:ln>
          <a:effectLst/>
        </p:spPr>
        <p:txBody>
          <a:bodyPr wrap="none">
            <a:spAutoFit/>
          </a:bodyPr>
          <a:lstStyle/>
          <a:p>
            <a:r>
              <a:rPr lang="en-US" sz="1400">
                <a:latin typeface="Tahoma" pitchFamily="34" charset="0"/>
              </a:rPr>
              <a:t>© Pearson Education New Zealand 2005</a:t>
            </a:r>
          </a:p>
        </p:txBody>
      </p:sp>
      <p:pic>
        <p:nvPicPr>
          <p:cNvPr id="66568" name="Picture 8" descr="CD logo"/>
          <p:cNvPicPr>
            <a:picLocks noChangeAspect="1" noChangeArrowheads="1"/>
          </p:cNvPicPr>
          <p:nvPr/>
        </p:nvPicPr>
        <p:blipFill>
          <a:blip r:embed="rId2" cstate="print"/>
          <a:srcRect/>
          <a:stretch>
            <a:fillRect/>
          </a:stretch>
        </p:blipFill>
        <p:spPr bwMode="auto">
          <a:xfrm>
            <a:off x="7019925" y="377825"/>
            <a:ext cx="1622425" cy="1071563"/>
          </a:xfrm>
          <a:prstGeom prst="rect">
            <a:avLst/>
          </a:prstGeom>
          <a:noFill/>
          <a:ln w="9525">
            <a:noFill/>
            <a:miter lim="800000"/>
            <a:headEnd/>
            <a:tailEnd/>
          </a:ln>
        </p:spPr>
      </p:pic>
      <p:sp>
        <p:nvSpPr>
          <p:cNvPr id="66569" name="AutoShape 9">
            <a:hlinkClick r:id="" action="ppaction://hlinkshowjump?jump=nextslide" highlightClick="1"/>
          </p:cNvPr>
          <p:cNvSpPr>
            <a:spLocks noChangeAspect="1" noChangeArrowheads="1"/>
          </p:cNvSpPr>
          <p:nvPr/>
        </p:nvSpPr>
        <p:spPr bwMode="auto">
          <a:xfrm>
            <a:off x="7585075" y="6291263"/>
            <a:ext cx="1536700" cy="558800"/>
          </a:xfrm>
          <a:prstGeom prst="rightArrow">
            <a:avLst>
              <a:gd name="adj1" fmla="val 50000"/>
              <a:gd name="adj2" fmla="val 68750"/>
            </a:avLst>
          </a:prstGeom>
          <a:solidFill>
            <a:srgbClr val="990099"/>
          </a:solidFill>
          <a:ln w="9525">
            <a:solidFill>
              <a:schemeClr val="tx1"/>
            </a:solidFill>
            <a:miter lim="800000"/>
            <a:headEnd/>
            <a:tailEnd/>
          </a:ln>
          <a:effectLst/>
        </p:spPr>
        <p:txBody>
          <a:bodyPr wrap="none" anchor="ctr"/>
          <a:lstStyle/>
          <a:p>
            <a:pPr algn="ctr"/>
            <a:r>
              <a:rPr lang="en-NZ">
                <a:solidFill>
                  <a:schemeClr val="bg1"/>
                </a:solidFill>
                <a:latin typeface="Tahoma" pitchFamily="34" charset="0"/>
              </a:rPr>
              <a:t>Start</a:t>
            </a:r>
            <a:endParaRPr lang="en-US">
              <a:solidFill>
                <a:schemeClr val="bg1"/>
              </a:solidFill>
              <a:latin typeface="Tahoma" pitchFamily="34" charset="0"/>
            </a:endParaRPr>
          </a:p>
        </p:txBody>
      </p:sp>
      <p:sp>
        <p:nvSpPr>
          <p:cNvPr id="66570" name="Text Box 10">
            <a:hlinkClick r:id="rId3" action="ppaction://hlinkfile"/>
          </p:cNvPr>
          <p:cNvSpPr txBox="1">
            <a:spLocks noChangeArrowheads="1"/>
          </p:cNvSpPr>
          <p:nvPr/>
        </p:nvSpPr>
        <p:spPr bwMode="auto">
          <a:xfrm>
            <a:off x="0" y="5819775"/>
            <a:ext cx="3563938" cy="346075"/>
          </a:xfrm>
          <a:prstGeom prst="rect">
            <a:avLst/>
          </a:prstGeom>
          <a:noFill/>
          <a:ln w="9525">
            <a:solidFill>
              <a:srgbClr val="3366FF"/>
            </a:solidFill>
            <a:miter lim="800000"/>
            <a:headEnd/>
            <a:tailEnd/>
          </a:ln>
          <a:effectLst/>
        </p:spPr>
        <p:txBody>
          <a:bodyPr>
            <a:spAutoFit/>
          </a:bodyPr>
          <a:lstStyle/>
          <a:p>
            <a:r>
              <a:rPr lang="en-NZ" sz="1600">
                <a:solidFill>
                  <a:srgbClr val="990099"/>
                </a:solidFill>
                <a:latin typeface="Tahoma" pitchFamily="34" charset="0"/>
              </a:rPr>
              <a:t>How to use this CD and Legal Notices</a:t>
            </a:r>
            <a:endParaRPr lang="en-US" sz="1600">
              <a:solidFill>
                <a:srgbClr val="990099"/>
              </a:solidFill>
              <a:latin typeface="Tahoma" pitchFamily="34" charset="0"/>
            </a:endParaRPr>
          </a:p>
        </p:txBody>
      </p:sp>
      <p:sp>
        <p:nvSpPr>
          <p:cNvPr id="66571" name="Text Box 11"/>
          <p:cNvSpPr txBox="1">
            <a:spLocks noChangeArrowheads="1"/>
          </p:cNvSpPr>
          <p:nvPr/>
        </p:nvSpPr>
        <p:spPr bwMode="auto">
          <a:xfrm>
            <a:off x="1147763" y="3536950"/>
            <a:ext cx="6667500" cy="519113"/>
          </a:xfrm>
          <a:prstGeom prst="rect">
            <a:avLst/>
          </a:prstGeom>
          <a:noFill/>
          <a:ln w="9525">
            <a:noFill/>
            <a:miter lim="800000"/>
            <a:headEnd/>
            <a:tailEnd/>
          </a:ln>
          <a:effectLst/>
        </p:spPr>
        <p:txBody>
          <a:bodyPr wrap="none">
            <a:spAutoFit/>
          </a:bodyPr>
          <a:lstStyle/>
          <a:p>
            <a:r>
              <a:rPr lang="en-NZ" sz="2800" b="1">
                <a:solidFill>
                  <a:srgbClr val="800080"/>
                </a:solidFill>
                <a:latin typeface="Tahoma" pitchFamily="34" charset="0"/>
              </a:rPr>
              <a:t>Maths Achievement Standard 90153</a:t>
            </a:r>
            <a:endParaRPr lang="en-US" sz="2800" b="1">
              <a:solidFill>
                <a:srgbClr val="800080"/>
              </a:solidFill>
              <a:latin typeface="Tahoma" pitchFamily="34" charset="0"/>
            </a:endParaRPr>
          </a:p>
        </p:txBody>
      </p:sp>
      <p:sp>
        <p:nvSpPr>
          <p:cNvPr id="66572" name="Text Box 12"/>
          <p:cNvSpPr txBox="1">
            <a:spLocks noChangeArrowheads="1"/>
          </p:cNvSpPr>
          <p:nvPr/>
        </p:nvSpPr>
        <p:spPr bwMode="auto">
          <a:xfrm>
            <a:off x="4121150" y="2984500"/>
            <a:ext cx="720725" cy="366713"/>
          </a:xfrm>
          <a:prstGeom prst="rect">
            <a:avLst/>
          </a:prstGeom>
          <a:noFill/>
          <a:ln w="9525">
            <a:noFill/>
            <a:miter lim="800000"/>
            <a:headEnd/>
            <a:tailEnd/>
          </a:ln>
          <a:effectLst/>
        </p:spPr>
        <p:txBody>
          <a:bodyPr>
            <a:spAutoFit/>
          </a:bodyPr>
          <a:lstStyle/>
          <a:p>
            <a:pPr>
              <a:spcBef>
                <a:spcPct val="50000"/>
              </a:spcBef>
            </a:pPr>
            <a:r>
              <a:rPr lang="en-NZ">
                <a:latin typeface="Tahoma" pitchFamily="34" charset="0"/>
              </a:rPr>
              <a:t>and</a:t>
            </a:r>
          </a:p>
        </p:txBody>
      </p:sp>
      <p:sp>
        <p:nvSpPr>
          <p:cNvPr id="66573" name="Text Box 13"/>
          <p:cNvSpPr txBox="1">
            <a:spLocks noChangeArrowheads="1"/>
          </p:cNvSpPr>
          <p:nvPr/>
        </p:nvSpPr>
        <p:spPr bwMode="auto">
          <a:xfrm>
            <a:off x="1373188" y="2446338"/>
            <a:ext cx="6216650" cy="457200"/>
          </a:xfrm>
          <a:prstGeom prst="rect">
            <a:avLst/>
          </a:prstGeom>
          <a:noFill/>
          <a:ln w="9525">
            <a:noFill/>
            <a:miter lim="800000"/>
            <a:headEnd/>
            <a:tailEnd/>
          </a:ln>
          <a:effectLst/>
        </p:spPr>
        <p:txBody>
          <a:bodyPr>
            <a:spAutoFit/>
          </a:bodyPr>
          <a:lstStyle/>
          <a:p>
            <a:pPr algn="ctr"/>
            <a:r>
              <a:rPr lang="en-NZ" sz="2400">
                <a:latin typeface="Tahoma" pitchFamily="34" charset="0"/>
              </a:rPr>
              <a:t>Solve right-angled triangle problems (1.8)</a:t>
            </a:r>
            <a:endParaRPr lang="en-US" sz="2400">
              <a:latin typeface="Tahoma" pitchFamily="34" charset="0"/>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r>
              <a:rPr lang="en-NZ"/>
              <a:t>internet</a:t>
            </a:r>
          </a:p>
        </p:txBody>
      </p:sp>
      <p:sp>
        <p:nvSpPr>
          <p:cNvPr id="95235" name="Rectangle 3"/>
          <p:cNvSpPr>
            <a:spLocks noGrp="1" noChangeArrowheads="1"/>
          </p:cNvSpPr>
          <p:nvPr>
            <p:ph type="body" idx="1"/>
          </p:nvPr>
        </p:nvSpPr>
        <p:spPr/>
        <p:txBody>
          <a:bodyPr/>
          <a:lstStyle/>
          <a:p>
            <a:r>
              <a:rPr lang="en-NZ"/>
              <a:t>Free software</a:t>
            </a:r>
          </a:p>
          <a:p>
            <a:r>
              <a:rPr lang="en-NZ"/>
              <a:t>Free manipulatives</a:t>
            </a:r>
          </a:p>
          <a:p>
            <a:r>
              <a:rPr lang="en-NZ"/>
              <a:t>Free games</a:t>
            </a:r>
          </a:p>
          <a:p>
            <a:r>
              <a:rPr lang="en-NZ"/>
              <a:t>Links stored on Mindspring</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1165225" y="214313"/>
            <a:ext cx="7874000" cy="1462087"/>
          </a:xfrm>
        </p:spPr>
        <p:txBody>
          <a:bodyPr/>
          <a:lstStyle/>
          <a:p>
            <a:r>
              <a:rPr lang="en-GB" sz="4000"/>
              <a:t>Achievement Exercise Question 2</a:t>
            </a:r>
            <a:endParaRPr lang="en-NZ" sz="4000"/>
          </a:p>
        </p:txBody>
      </p:sp>
      <p:sp>
        <p:nvSpPr>
          <p:cNvPr id="65539" name="Rectangle 3"/>
          <p:cNvSpPr>
            <a:spLocks noGrp="1" noChangeArrowheads="1"/>
          </p:cNvSpPr>
          <p:nvPr>
            <p:ph type="body" sz="half" idx="1"/>
          </p:nvPr>
        </p:nvSpPr>
        <p:spPr>
          <a:xfrm>
            <a:off x="633413" y="1989138"/>
            <a:ext cx="8115300" cy="3168650"/>
          </a:xfrm>
        </p:spPr>
        <p:txBody>
          <a:bodyPr/>
          <a:lstStyle/>
          <a:p>
            <a:pPr marL="533400" indent="-533400">
              <a:lnSpc>
                <a:spcPct val="80000"/>
              </a:lnSpc>
              <a:buFontTx/>
              <a:buNone/>
              <a:tabLst>
                <a:tab pos="1258888" algn="l"/>
              </a:tabLst>
            </a:pPr>
            <a:r>
              <a:rPr lang="en-GB" sz="1800"/>
              <a:t>2.	</a:t>
            </a:r>
            <a:r>
              <a:rPr lang="en-GB" sz="1800">
                <a:sym typeface="Symbol" pitchFamily="18" charset="2"/>
              </a:rPr>
              <a:t>DEHI is a kite</a:t>
            </a:r>
            <a:r>
              <a:rPr lang="en-GB" altLang="ja-JP" sz="1800">
                <a:ea typeface="ＭＳ Ｐゴシック" charset="-128"/>
                <a:sym typeface="Symbol" pitchFamily="18" charset="2"/>
              </a:rPr>
              <a:t>.</a:t>
            </a:r>
            <a:endParaRPr lang="en-GB" sz="1800">
              <a:sym typeface="Symbol" pitchFamily="18" charset="2"/>
            </a:endParaRPr>
          </a:p>
          <a:p>
            <a:pPr marL="533400" indent="-533400">
              <a:lnSpc>
                <a:spcPct val="80000"/>
              </a:lnSpc>
              <a:buFontTx/>
              <a:buNone/>
              <a:tabLst>
                <a:tab pos="1258888" algn="l"/>
              </a:tabLst>
            </a:pPr>
            <a:r>
              <a:rPr lang="en-GB" sz="1800">
                <a:sym typeface="Symbol" pitchFamily="18" charset="2"/>
              </a:rPr>
              <a:t>	EFGH is a rhombus with sides equal in length to the long side of the kite.</a:t>
            </a:r>
          </a:p>
          <a:p>
            <a:pPr marL="533400" indent="-533400">
              <a:lnSpc>
                <a:spcPct val="80000"/>
              </a:lnSpc>
              <a:buFontTx/>
              <a:buNone/>
              <a:tabLst>
                <a:tab pos="1258888" algn="l"/>
              </a:tabLst>
            </a:pPr>
            <a:r>
              <a:rPr lang="en-GB" sz="1800">
                <a:sym typeface="Symbol" pitchFamily="18" charset="2"/>
              </a:rPr>
              <a:t>	Find b.</a:t>
            </a:r>
            <a:endParaRPr lang="en-NZ" sz="1800">
              <a:sym typeface="Symbol" pitchFamily="18" charset="2"/>
            </a:endParaRPr>
          </a:p>
          <a:p>
            <a:pPr marL="533400" indent="-533400">
              <a:lnSpc>
                <a:spcPct val="80000"/>
              </a:lnSpc>
              <a:tabLst>
                <a:tab pos="1258888" algn="l"/>
              </a:tabLst>
            </a:pPr>
            <a:endParaRPr lang="en-GB" sz="1800"/>
          </a:p>
          <a:p>
            <a:pPr marL="533400" indent="-533400">
              <a:lnSpc>
                <a:spcPct val="80000"/>
              </a:lnSpc>
              <a:buFontTx/>
              <a:buNone/>
              <a:tabLst>
                <a:tab pos="1258888" algn="l"/>
              </a:tabLst>
            </a:pPr>
            <a:endParaRPr lang="en-NZ" sz="1800">
              <a:solidFill>
                <a:schemeClr val="folHlink"/>
              </a:solidFill>
              <a:sym typeface="Symbol" pitchFamily="18" charset="2"/>
            </a:endParaRPr>
          </a:p>
          <a:p>
            <a:pPr marL="533400" indent="-533400">
              <a:lnSpc>
                <a:spcPct val="80000"/>
              </a:lnSpc>
              <a:buFontTx/>
              <a:buNone/>
              <a:tabLst>
                <a:tab pos="1258888" algn="l"/>
              </a:tabLst>
            </a:pPr>
            <a:endParaRPr lang="en-NZ" sz="1800">
              <a:solidFill>
                <a:schemeClr val="folHlink"/>
              </a:solidFill>
              <a:sym typeface="Symbol" pitchFamily="18" charset="2"/>
            </a:endParaRPr>
          </a:p>
          <a:p>
            <a:pPr marL="533400" indent="-533400">
              <a:lnSpc>
                <a:spcPct val="80000"/>
              </a:lnSpc>
              <a:buFontTx/>
              <a:buNone/>
              <a:tabLst>
                <a:tab pos="1258888" algn="l"/>
              </a:tabLst>
            </a:pPr>
            <a:endParaRPr lang="en-NZ" sz="1800">
              <a:solidFill>
                <a:schemeClr val="folHlink"/>
              </a:solidFill>
              <a:sym typeface="Symbol" pitchFamily="18" charset="2"/>
            </a:endParaRPr>
          </a:p>
          <a:p>
            <a:pPr marL="533400" indent="-533400">
              <a:lnSpc>
                <a:spcPct val="80000"/>
              </a:lnSpc>
              <a:buFontTx/>
              <a:buNone/>
              <a:tabLst>
                <a:tab pos="1258888" algn="l"/>
              </a:tabLst>
            </a:pPr>
            <a:r>
              <a:rPr lang="en-NZ" sz="1800">
                <a:solidFill>
                  <a:schemeClr val="folHlink"/>
                </a:solidFill>
                <a:sym typeface="Symbol" pitchFamily="18" charset="2"/>
              </a:rPr>
              <a:t>	IHE</a:t>
            </a:r>
            <a:r>
              <a:rPr lang="en-NZ" altLang="ja-JP" sz="1800">
                <a:solidFill>
                  <a:schemeClr val="folHlink"/>
                </a:solidFill>
                <a:ea typeface="ＭＳ Ｐゴシック" charset="-128"/>
                <a:sym typeface="Symbol" pitchFamily="18" charset="2"/>
              </a:rPr>
              <a:t>	</a:t>
            </a:r>
            <a:r>
              <a:rPr lang="en-NZ" sz="1800">
                <a:solidFill>
                  <a:schemeClr val="folHlink"/>
                </a:solidFill>
                <a:sym typeface="Symbol" pitchFamily="18" charset="2"/>
              </a:rPr>
              <a:t>= 130</a:t>
            </a:r>
            <a:r>
              <a:rPr lang="en-US" sz="1800">
                <a:solidFill>
                  <a:schemeClr val="folHlink"/>
                </a:solidFill>
                <a:sym typeface="Symbol" pitchFamily="18" charset="2"/>
              </a:rPr>
              <a:t>°</a:t>
            </a:r>
            <a:r>
              <a:rPr lang="en-NZ" sz="1800">
                <a:solidFill>
                  <a:schemeClr val="folHlink"/>
                </a:solidFill>
                <a:sym typeface="Symbol" pitchFamily="18" charset="2"/>
              </a:rPr>
              <a:t> (1 pr. opp.  of kite equal)</a:t>
            </a:r>
          </a:p>
          <a:p>
            <a:pPr marL="533400" indent="-533400">
              <a:lnSpc>
                <a:spcPct val="80000"/>
              </a:lnSpc>
              <a:buFontTx/>
              <a:buNone/>
              <a:tabLst>
                <a:tab pos="1258888" algn="l"/>
              </a:tabLst>
            </a:pPr>
            <a:r>
              <a:rPr lang="en-NZ" sz="1800">
                <a:solidFill>
                  <a:schemeClr val="folHlink"/>
                </a:solidFill>
                <a:sym typeface="Symbol" pitchFamily="18" charset="2"/>
              </a:rPr>
              <a:t>	GHE</a:t>
            </a:r>
            <a:r>
              <a:rPr lang="en-NZ" altLang="ja-JP" sz="1800">
                <a:solidFill>
                  <a:schemeClr val="folHlink"/>
                </a:solidFill>
                <a:ea typeface="ＭＳ Ｐゴシック" charset="-128"/>
                <a:sym typeface="Symbol" pitchFamily="18" charset="2"/>
              </a:rPr>
              <a:t>	</a:t>
            </a:r>
            <a:r>
              <a:rPr lang="en-NZ" sz="1800">
                <a:solidFill>
                  <a:schemeClr val="folHlink"/>
                </a:solidFill>
                <a:sym typeface="Symbol" pitchFamily="18" charset="2"/>
              </a:rPr>
              <a:t>= 360</a:t>
            </a:r>
            <a:r>
              <a:rPr lang="en-US" sz="1800">
                <a:solidFill>
                  <a:schemeClr val="folHlink"/>
                </a:solidFill>
                <a:sym typeface="Symbol" pitchFamily="18" charset="2"/>
              </a:rPr>
              <a:t>°</a:t>
            </a:r>
            <a:r>
              <a:rPr lang="en-NZ" sz="1800">
                <a:solidFill>
                  <a:schemeClr val="folHlink"/>
                </a:solidFill>
                <a:sym typeface="Symbol" pitchFamily="18" charset="2"/>
              </a:rPr>
              <a:t> – 130</a:t>
            </a:r>
            <a:r>
              <a:rPr lang="en-US" sz="1800">
                <a:solidFill>
                  <a:schemeClr val="folHlink"/>
                </a:solidFill>
                <a:sym typeface="Symbol" pitchFamily="18" charset="2"/>
              </a:rPr>
              <a:t>°</a:t>
            </a:r>
            <a:r>
              <a:rPr lang="en-NZ" sz="1800">
                <a:solidFill>
                  <a:schemeClr val="folHlink"/>
                </a:solidFill>
                <a:sym typeface="Symbol" pitchFamily="18" charset="2"/>
              </a:rPr>
              <a:t> – 162</a:t>
            </a:r>
            <a:r>
              <a:rPr lang="en-US" sz="1800">
                <a:solidFill>
                  <a:schemeClr val="folHlink"/>
                </a:solidFill>
                <a:sym typeface="Symbol" pitchFamily="18" charset="2"/>
              </a:rPr>
              <a:t>°</a:t>
            </a:r>
            <a:endParaRPr lang="en-NZ" sz="1800">
              <a:solidFill>
                <a:schemeClr val="folHlink"/>
              </a:solidFill>
              <a:sym typeface="Symbol" pitchFamily="18" charset="2"/>
            </a:endParaRPr>
          </a:p>
          <a:p>
            <a:pPr marL="533400" indent="-533400">
              <a:lnSpc>
                <a:spcPct val="80000"/>
              </a:lnSpc>
              <a:buFontTx/>
              <a:buNone/>
              <a:tabLst>
                <a:tab pos="1258888" algn="l"/>
              </a:tabLst>
            </a:pPr>
            <a:r>
              <a:rPr lang="en-NZ" sz="1800">
                <a:solidFill>
                  <a:schemeClr val="folHlink"/>
                </a:solidFill>
                <a:sym typeface="Symbol" pitchFamily="18" charset="2"/>
              </a:rPr>
              <a:t>	</a:t>
            </a:r>
            <a:r>
              <a:rPr lang="en-NZ" altLang="ja-JP" sz="1800">
                <a:solidFill>
                  <a:schemeClr val="folHlink"/>
                </a:solidFill>
                <a:ea typeface="ＭＳ Ｐゴシック" charset="-128"/>
                <a:sym typeface="Symbol" pitchFamily="18" charset="2"/>
              </a:rPr>
              <a:t>	</a:t>
            </a:r>
            <a:r>
              <a:rPr lang="en-NZ" sz="1800">
                <a:solidFill>
                  <a:schemeClr val="folHlink"/>
                </a:solidFill>
                <a:sym typeface="Symbol" pitchFamily="18" charset="2"/>
              </a:rPr>
              <a:t>= 68</a:t>
            </a:r>
            <a:r>
              <a:rPr lang="en-US" sz="1800">
                <a:solidFill>
                  <a:schemeClr val="folHlink"/>
                </a:solidFill>
                <a:sym typeface="Symbol" pitchFamily="18" charset="2"/>
              </a:rPr>
              <a:t>°</a:t>
            </a:r>
            <a:r>
              <a:rPr lang="en-NZ" sz="1800">
                <a:solidFill>
                  <a:schemeClr val="folHlink"/>
                </a:solidFill>
                <a:sym typeface="Symbol" pitchFamily="18" charset="2"/>
              </a:rPr>
              <a:t> ( at point )</a:t>
            </a:r>
          </a:p>
          <a:p>
            <a:pPr marL="533400" indent="-533400">
              <a:lnSpc>
                <a:spcPct val="80000"/>
              </a:lnSpc>
              <a:buFontTx/>
              <a:buNone/>
              <a:tabLst>
                <a:tab pos="1258888" algn="l"/>
              </a:tabLst>
            </a:pPr>
            <a:r>
              <a:rPr lang="en-NZ" sz="1800">
                <a:sym typeface="Symbol" pitchFamily="18" charset="2"/>
              </a:rPr>
              <a:t> 	</a:t>
            </a:r>
            <a:r>
              <a:rPr lang="en-NZ" altLang="ja-JP" sz="1800">
                <a:ea typeface="ＭＳ Ｐゴシック" charset="-128"/>
                <a:sym typeface="Symbol" pitchFamily="18" charset="2"/>
              </a:rPr>
              <a:t>       </a:t>
            </a:r>
            <a:r>
              <a:rPr lang="en-NZ" sz="1800">
                <a:solidFill>
                  <a:schemeClr val="hlink"/>
                </a:solidFill>
                <a:sym typeface="Symbol" pitchFamily="18" charset="2"/>
              </a:rPr>
              <a:t>b</a:t>
            </a:r>
            <a:r>
              <a:rPr lang="en-NZ" altLang="ja-JP" sz="1800">
                <a:solidFill>
                  <a:schemeClr val="hlink"/>
                </a:solidFill>
                <a:ea typeface="ＭＳ Ｐゴシック" charset="-128"/>
                <a:sym typeface="Symbol" pitchFamily="18" charset="2"/>
              </a:rPr>
              <a:t>	</a:t>
            </a:r>
            <a:r>
              <a:rPr lang="en-NZ" sz="1800">
                <a:solidFill>
                  <a:schemeClr val="hlink"/>
                </a:solidFill>
                <a:sym typeface="Symbol" pitchFamily="18" charset="2"/>
              </a:rPr>
              <a:t>= 68</a:t>
            </a:r>
            <a:r>
              <a:rPr lang="en-US" sz="1800">
                <a:solidFill>
                  <a:schemeClr val="hlink"/>
                </a:solidFill>
                <a:sym typeface="Symbol" pitchFamily="18" charset="2"/>
              </a:rPr>
              <a:t>°</a:t>
            </a:r>
            <a:r>
              <a:rPr lang="en-NZ" sz="1800">
                <a:solidFill>
                  <a:schemeClr val="hlink"/>
                </a:solidFill>
                <a:sym typeface="Symbol" pitchFamily="18" charset="2"/>
              </a:rPr>
              <a:t> (opp.  of rhombus are equal)</a:t>
            </a:r>
          </a:p>
        </p:txBody>
      </p:sp>
      <p:graphicFrame>
        <p:nvGraphicFramePr>
          <p:cNvPr id="65540" name="Object 4"/>
          <p:cNvGraphicFramePr>
            <a:graphicFrameLocks noChangeAspect="1"/>
          </p:cNvGraphicFramePr>
          <p:nvPr>
            <p:ph sz="quarter" idx="3"/>
          </p:nvPr>
        </p:nvGraphicFramePr>
        <p:xfrm>
          <a:off x="5418138" y="2201863"/>
          <a:ext cx="3214687" cy="3168650"/>
        </p:xfrm>
        <a:graphic>
          <a:graphicData uri="http://schemas.openxmlformats.org/presentationml/2006/ole">
            <p:oleObj spid="_x0000_s65540" name="FXDraw V2" r:id="rId4" imgW="3280680" imgH="3159000" progId="FXDraw200.Document">
              <p:embed/>
            </p:oleObj>
          </a:graphicData>
        </a:graphic>
      </p:graphicFrame>
      <p:grpSp>
        <p:nvGrpSpPr>
          <p:cNvPr id="65541" name="Group 5"/>
          <p:cNvGrpSpPr>
            <a:grpSpLocks/>
          </p:cNvGrpSpPr>
          <p:nvPr/>
        </p:nvGrpSpPr>
        <p:grpSpPr bwMode="auto">
          <a:xfrm>
            <a:off x="3314700" y="5734050"/>
            <a:ext cx="4352925" cy="460375"/>
            <a:chOff x="773" y="3594"/>
            <a:chExt cx="2742" cy="290"/>
          </a:xfrm>
        </p:grpSpPr>
        <p:sp>
          <p:nvSpPr>
            <p:cNvPr id="65542" name="AutoShape 6">
              <a:hlinkClick r:id="" action="ppaction://hlinkshowjump?jump=nextslide" highlightClick="1"/>
            </p:cNvPr>
            <p:cNvSpPr>
              <a:spLocks noChangeArrowheads="1"/>
            </p:cNvSpPr>
            <p:nvPr/>
          </p:nvSpPr>
          <p:spPr bwMode="auto">
            <a:xfrm>
              <a:off x="1208" y="3594"/>
              <a:ext cx="835" cy="290"/>
            </a:xfrm>
            <a:prstGeom prst="rightArrow">
              <a:avLst>
                <a:gd name="adj1" fmla="val 50000"/>
                <a:gd name="adj2" fmla="val 71983"/>
              </a:avLst>
            </a:prstGeom>
            <a:solidFill>
              <a:schemeClr val="accent1"/>
            </a:solidFill>
            <a:ln w="9525">
              <a:solidFill>
                <a:schemeClr val="tx1"/>
              </a:solidFill>
              <a:miter lim="800000"/>
              <a:headEnd/>
              <a:tailEnd/>
            </a:ln>
            <a:effectLst/>
          </p:spPr>
          <p:txBody>
            <a:bodyPr wrap="none" anchor="ctr"/>
            <a:lstStyle/>
            <a:p>
              <a:pPr algn="ctr"/>
              <a:r>
                <a:rPr lang="en-NZ" sz="1600">
                  <a:solidFill>
                    <a:schemeClr val="bg1"/>
                  </a:solidFill>
                  <a:latin typeface="Tahoma" pitchFamily="34" charset="0"/>
                </a:rPr>
                <a:t>Next</a:t>
              </a:r>
              <a:endParaRPr lang="en-US" sz="1600">
                <a:solidFill>
                  <a:schemeClr val="bg1"/>
                </a:solidFill>
                <a:latin typeface="Tahoma" pitchFamily="34" charset="0"/>
              </a:endParaRPr>
            </a:p>
          </p:txBody>
        </p:sp>
        <p:sp>
          <p:nvSpPr>
            <p:cNvPr id="65543" name="Rectangle 7"/>
            <p:cNvSpPr>
              <a:spLocks noChangeArrowheads="1"/>
            </p:cNvSpPr>
            <p:nvPr/>
          </p:nvSpPr>
          <p:spPr bwMode="auto">
            <a:xfrm>
              <a:off x="773" y="3623"/>
              <a:ext cx="2742" cy="231"/>
            </a:xfrm>
            <a:prstGeom prst="rect">
              <a:avLst/>
            </a:prstGeom>
            <a:noFill/>
            <a:ln w="9525">
              <a:noFill/>
              <a:miter lim="800000"/>
              <a:headEnd/>
              <a:tailEnd/>
            </a:ln>
            <a:effectLst/>
          </p:spPr>
          <p:txBody>
            <a:bodyPr>
              <a:spAutoFit/>
            </a:bodyPr>
            <a:lstStyle/>
            <a:p>
              <a:pPr marL="357188" indent="-357188">
                <a:spcBef>
                  <a:spcPct val="20000"/>
                </a:spcBef>
                <a:buClr>
                  <a:schemeClr val="folHlink"/>
                </a:buClr>
                <a:buSzPct val="60000"/>
                <a:buFont typeface="Wingdings" pitchFamily="2" charset="2"/>
                <a:buNone/>
              </a:pPr>
              <a:r>
                <a:rPr lang="en-NZ">
                  <a:solidFill>
                    <a:schemeClr val="tx2"/>
                  </a:solidFill>
                  <a:latin typeface="Tahoma" pitchFamily="34" charset="0"/>
                </a:rPr>
                <a:t>Click         	   for the next question</a:t>
              </a:r>
            </a:p>
          </p:txBody>
        </p:sp>
      </p:grpSp>
      <p:sp>
        <p:nvSpPr>
          <p:cNvPr id="65544" name="AutoShape 8">
            <a:hlinkClick r:id="" action="ppaction://hlinkshowjump?jump=previousslide" highlightClick="1"/>
          </p:cNvPr>
          <p:cNvSpPr>
            <a:spLocks noChangeArrowheads="1"/>
          </p:cNvSpPr>
          <p:nvPr/>
        </p:nvSpPr>
        <p:spPr bwMode="auto">
          <a:xfrm>
            <a:off x="0" y="6381750"/>
            <a:ext cx="1331913" cy="460375"/>
          </a:xfrm>
          <a:prstGeom prst="leftArrow">
            <a:avLst>
              <a:gd name="adj1" fmla="val 50000"/>
              <a:gd name="adj2" fmla="val 72328"/>
            </a:avLst>
          </a:prstGeom>
          <a:solidFill>
            <a:srgbClr val="800080"/>
          </a:solidFill>
          <a:ln w="9525">
            <a:solidFill>
              <a:schemeClr val="tx1"/>
            </a:solidFill>
            <a:miter lim="800000"/>
            <a:headEnd/>
            <a:tailEnd/>
          </a:ln>
          <a:effectLst/>
        </p:spPr>
        <p:txBody>
          <a:bodyPr wrap="none" anchor="ctr"/>
          <a:lstStyle/>
          <a:p>
            <a:pPr algn="r"/>
            <a:r>
              <a:rPr lang="en-NZ" sz="1600">
                <a:solidFill>
                  <a:schemeClr val="bg1"/>
                </a:solidFill>
                <a:latin typeface="Tahoma" pitchFamily="34" charset="0"/>
              </a:rPr>
              <a:t>Previous </a:t>
            </a:r>
            <a:endParaRPr lang="en-US" sz="1600">
              <a:solidFill>
                <a:schemeClr val="bg1"/>
              </a:solidFill>
              <a:latin typeface="Tahoma" pitchFamily="34" charset="0"/>
            </a:endParaRPr>
          </a:p>
        </p:txBody>
      </p:sp>
      <p:sp>
        <p:nvSpPr>
          <p:cNvPr id="65545" name="Rectangle 9"/>
          <p:cNvSpPr>
            <a:spLocks noChangeArrowheads="1"/>
          </p:cNvSpPr>
          <p:nvPr/>
        </p:nvSpPr>
        <p:spPr bwMode="auto">
          <a:xfrm>
            <a:off x="3927475" y="68263"/>
            <a:ext cx="5184775" cy="298450"/>
          </a:xfrm>
          <a:prstGeom prst="rect">
            <a:avLst/>
          </a:prstGeom>
          <a:noFill/>
          <a:ln w="9525">
            <a:noFill/>
            <a:miter lim="800000"/>
            <a:headEnd/>
            <a:tailEnd/>
          </a:ln>
          <a:effectLst/>
        </p:spPr>
        <p:txBody>
          <a:bodyPr bIns="7200">
            <a:spAutoFit/>
          </a:bodyPr>
          <a:lstStyle/>
          <a:p>
            <a:r>
              <a:rPr lang="en-NZ" sz="1600" b="1">
                <a:solidFill>
                  <a:schemeClr val="tx2"/>
                </a:solidFill>
                <a:latin typeface="Tahoma" pitchFamily="34" charset="0"/>
              </a:rPr>
              <a:t>Use geometric reasoning to solve problems (1.9)</a:t>
            </a:r>
            <a:r>
              <a:rPr lang="en-GB" sz="1600" b="1">
                <a:solidFill>
                  <a:schemeClr val="tx2"/>
                </a:solidFill>
                <a:latin typeface="Tahoma" pitchFamily="34" charset="0"/>
              </a:rPr>
              <a:t> </a:t>
            </a:r>
            <a:endParaRPr lang="en-US" sz="1600" b="1">
              <a:solidFill>
                <a:schemeClr val="tx2"/>
              </a:solidFill>
              <a:latin typeface="Tahoma" pitchFamily="34" charset="0"/>
            </a:endParaRPr>
          </a:p>
        </p:txBody>
      </p:sp>
      <p:sp>
        <p:nvSpPr>
          <p:cNvPr id="65546" name="AutoShape 10">
            <a:hlinkClick r:id="rId5" action="ppaction://hlinksldjump" highlightClick="1"/>
          </p:cNvPr>
          <p:cNvSpPr>
            <a:spLocks noChangeArrowheads="1"/>
          </p:cNvSpPr>
          <p:nvPr/>
        </p:nvSpPr>
        <p:spPr bwMode="auto">
          <a:xfrm>
            <a:off x="3092450" y="6418263"/>
            <a:ext cx="2740025" cy="323850"/>
          </a:xfrm>
          <a:prstGeom prst="bevel">
            <a:avLst>
              <a:gd name="adj" fmla="val 12500"/>
            </a:avLst>
          </a:prstGeom>
          <a:solidFill>
            <a:srgbClr val="800080"/>
          </a:solidFill>
          <a:ln w="9525">
            <a:solidFill>
              <a:schemeClr val="tx1"/>
            </a:solidFill>
            <a:miter lim="800000"/>
            <a:headEnd/>
            <a:tailEnd/>
          </a:ln>
          <a:effectLst/>
        </p:spPr>
        <p:txBody>
          <a:bodyPr wrap="none" anchor="ctr"/>
          <a:lstStyle/>
          <a:p>
            <a:pPr algn="ctr"/>
            <a:r>
              <a:rPr lang="en-NZ" sz="1600">
                <a:solidFill>
                  <a:schemeClr val="bg1"/>
                </a:solidFill>
                <a:latin typeface="Tahoma" pitchFamily="34" charset="0"/>
              </a:rPr>
              <a:t>Back to Start of Achievement</a:t>
            </a:r>
            <a:endParaRPr lang="en-US" sz="1600">
              <a:solidFill>
                <a:schemeClr val="bg1"/>
              </a:solidFill>
              <a:latin typeface="Tahoma" pitchFamily="34" charset="0"/>
            </a:endParaRPr>
          </a:p>
        </p:txBody>
      </p:sp>
      <p:sp>
        <p:nvSpPr>
          <p:cNvPr id="65547" name="Text Box 11"/>
          <p:cNvSpPr txBox="1">
            <a:spLocks noChangeArrowheads="1"/>
          </p:cNvSpPr>
          <p:nvPr/>
        </p:nvSpPr>
        <p:spPr bwMode="auto">
          <a:xfrm>
            <a:off x="122238" y="0"/>
            <a:ext cx="4378325" cy="336550"/>
          </a:xfrm>
          <a:prstGeom prst="rect">
            <a:avLst/>
          </a:prstGeom>
          <a:noFill/>
          <a:ln w="9525">
            <a:noFill/>
            <a:miter lim="800000"/>
            <a:headEnd/>
            <a:tailEnd/>
          </a:ln>
          <a:effectLst/>
        </p:spPr>
        <p:txBody>
          <a:bodyPr>
            <a:spAutoFit/>
          </a:bodyPr>
          <a:lstStyle/>
          <a:p>
            <a:pPr>
              <a:spcBef>
                <a:spcPct val="50000"/>
              </a:spcBef>
            </a:pPr>
            <a:r>
              <a:rPr lang="en-NZ" sz="1600">
                <a:solidFill>
                  <a:schemeClr val="tx2"/>
                </a:solidFill>
                <a:latin typeface="Tahoma" pitchFamily="34" charset="0"/>
              </a:rPr>
              <a:t>Click to reveal steps to correct answer</a:t>
            </a:r>
          </a:p>
        </p:txBody>
      </p:sp>
    </p:spTree>
    <p:custDataLst>
      <p:tags r:id="rId2"/>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65547"/>
                                        </p:tgtEl>
                                        <p:attrNameLst>
                                          <p:attrName>style.visibility</p:attrName>
                                        </p:attrNameLst>
                                      </p:cBhvr>
                                      <p:to>
                                        <p:strVal val="visible"/>
                                      </p:to>
                                    </p:set>
                                    <p:anim calcmode="lin" valueType="num">
                                      <p:cBhvr>
                                        <p:cTn id="7" dur="500" fill="hold"/>
                                        <p:tgtEl>
                                          <p:spTgt spid="65547"/>
                                        </p:tgtEl>
                                        <p:attrNameLst>
                                          <p:attrName>ppt_w</p:attrName>
                                        </p:attrNameLst>
                                      </p:cBhvr>
                                      <p:tavLst>
                                        <p:tav tm="0">
                                          <p:val>
                                            <p:fltVal val="0"/>
                                          </p:val>
                                        </p:tav>
                                        <p:tav tm="100000">
                                          <p:val>
                                            <p:strVal val="#ppt_w"/>
                                          </p:val>
                                        </p:tav>
                                      </p:tavLst>
                                    </p:anim>
                                    <p:anim calcmode="lin" valueType="num">
                                      <p:cBhvr>
                                        <p:cTn id="8" dur="500" fill="hold"/>
                                        <p:tgtEl>
                                          <p:spTgt spid="65547"/>
                                        </p:tgtEl>
                                        <p:attrNameLst>
                                          <p:attrName>ppt_h</p:attrName>
                                        </p:attrNameLst>
                                      </p:cBhvr>
                                      <p:tavLst>
                                        <p:tav tm="0">
                                          <p:val>
                                            <p:fltVal val="0"/>
                                          </p:val>
                                        </p:tav>
                                        <p:tav tm="100000">
                                          <p:val>
                                            <p:strVal val="#ppt_h"/>
                                          </p:val>
                                        </p:tav>
                                      </p:tavLst>
                                    </p:anim>
                                    <p:anim calcmode="lin" valueType="num">
                                      <p:cBhvr>
                                        <p:cTn id="9" dur="500" fill="hold"/>
                                        <p:tgtEl>
                                          <p:spTgt spid="65547"/>
                                        </p:tgtEl>
                                        <p:attrNameLst>
                                          <p:attrName>style.rotation</p:attrName>
                                        </p:attrNameLst>
                                      </p:cBhvr>
                                      <p:tavLst>
                                        <p:tav tm="0">
                                          <p:val>
                                            <p:fltVal val="360"/>
                                          </p:val>
                                        </p:tav>
                                        <p:tav tm="100000">
                                          <p:val>
                                            <p:fltVal val="0"/>
                                          </p:val>
                                        </p:tav>
                                      </p:tavLst>
                                    </p:anim>
                                    <p:animEffect transition="in" filter="fade">
                                      <p:cBhvr>
                                        <p:cTn id="10" dur="500"/>
                                        <p:tgtEl>
                                          <p:spTgt spid="65547"/>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nodeType="clickEffect">
                                  <p:stCondLst>
                                    <p:cond delay="0"/>
                                  </p:stCondLst>
                                  <p:childTnLst>
                                    <p:set>
                                      <p:cBhvr>
                                        <p:cTn id="14" dur="1" fill="hold">
                                          <p:stCondLst>
                                            <p:cond delay="0"/>
                                          </p:stCondLst>
                                        </p:cTn>
                                        <p:tgtEl>
                                          <p:spTgt spid="65539">
                                            <p:txEl>
                                              <p:pRg st="7" end="7"/>
                                            </p:txEl>
                                          </p:spTgt>
                                        </p:tgtEl>
                                        <p:attrNameLst>
                                          <p:attrName>style.visibility</p:attrName>
                                        </p:attrNameLst>
                                      </p:cBhvr>
                                      <p:to>
                                        <p:strVal val="visible"/>
                                      </p:to>
                                    </p:set>
                                    <p:anim calcmode="lin" valueType="num">
                                      <p:cBhvr additive="base">
                                        <p:cTn id="15" dur="1000" fill="hold"/>
                                        <p:tgtEl>
                                          <p:spTgt spid="65539">
                                            <p:txEl>
                                              <p:pRg st="7" end="7"/>
                                            </p:txEl>
                                          </p:spTgt>
                                        </p:tgtEl>
                                        <p:attrNameLst>
                                          <p:attrName>ppt_x</p:attrName>
                                        </p:attrNameLst>
                                      </p:cBhvr>
                                      <p:tavLst>
                                        <p:tav tm="0">
                                          <p:val>
                                            <p:strVal val="0-#ppt_w/2"/>
                                          </p:val>
                                        </p:tav>
                                        <p:tav tm="100000">
                                          <p:val>
                                            <p:strVal val="#ppt_x"/>
                                          </p:val>
                                        </p:tav>
                                      </p:tavLst>
                                    </p:anim>
                                    <p:anim calcmode="lin" valueType="num">
                                      <p:cBhvr additive="base">
                                        <p:cTn id="16" dur="1000" fill="hold"/>
                                        <p:tgtEl>
                                          <p:spTgt spid="65539">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nodeType="clickEffect">
                                  <p:stCondLst>
                                    <p:cond delay="0"/>
                                  </p:stCondLst>
                                  <p:childTnLst>
                                    <p:set>
                                      <p:cBhvr>
                                        <p:cTn id="20" dur="1" fill="hold">
                                          <p:stCondLst>
                                            <p:cond delay="0"/>
                                          </p:stCondLst>
                                        </p:cTn>
                                        <p:tgtEl>
                                          <p:spTgt spid="65539">
                                            <p:txEl>
                                              <p:pRg st="8" end="8"/>
                                            </p:txEl>
                                          </p:spTgt>
                                        </p:tgtEl>
                                        <p:attrNameLst>
                                          <p:attrName>style.visibility</p:attrName>
                                        </p:attrNameLst>
                                      </p:cBhvr>
                                      <p:to>
                                        <p:strVal val="visible"/>
                                      </p:to>
                                    </p:set>
                                    <p:anim calcmode="lin" valueType="num">
                                      <p:cBhvr additive="base">
                                        <p:cTn id="21" dur="1000" fill="hold"/>
                                        <p:tgtEl>
                                          <p:spTgt spid="65539">
                                            <p:txEl>
                                              <p:pRg st="8" end="8"/>
                                            </p:txEl>
                                          </p:spTgt>
                                        </p:tgtEl>
                                        <p:attrNameLst>
                                          <p:attrName>ppt_x</p:attrName>
                                        </p:attrNameLst>
                                      </p:cBhvr>
                                      <p:tavLst>
                                        <p:tav tm="0">
                                          <p:val>
                                            <p:strVal val="0-#ppt_w/2"/>
                                          </p:val>
                                        </p:tav>
                                        <p:tav tm="100000">
                                          <p:val>
                                            <p:strVal val="#ppt_x"/>
                                          </p:val>
                                        </p:tav>
                                      </p:tavLst>
                                    </p:anim>
                                    <p:anim calcmode="lin" valueType="num">
                                      <p:cBhvr additive="base">
                                        <p:cTn id="22" dur="1000" fill="hold"/>
                                        <p:tgtEl>
                                          <p:spTgt spid="65539">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nodeType="clickEffect">
                                  <p:stCondLst>
                                    <p:cond delay="0"/>
                                  </p:stCondLst>
                                  <p:childTnLst>
                                    <p:set>
                                      <p:cBhvr>
                                        <p:cTn id="26" dur="1" fill="hold">
                                          <p:stCondLst>
                                            <p:cond delay="0"/>
                                          </p:stCondLst>
                                        </p:cTn>
                                        <p:tgtEl>
                                          <p:spTgt spid="65539">
                                            <p:txEl>
                                              <p:pRg st="9" end="9"/>
                                            </p:txEl>
                                          </p:spTgt>
                                        </p:tgtEl>
                                        <p:attrNameLst>
                                          <p:attrName>style.visibility</p:attrName>
                                        </p:attrNameLst>
                                      </p:cBhvr>
                                      <p:to>
                                        <p:strVal val="visible"/>
                                      </p:to>
                                    </p:set>
                                    <p:anim calcmode="lin" valueType="num">
                                      <p:cBhvr additive="base">
                                        <p:cTn id="27" dur="1000" fill="hold"/>
                                        <p:tgtEl>
                                          <p:spTgt spid="65539">
                                            <p:txEl>
                                              <p:pRg st="9" end="9"/>
                                            </p:txEl>
                                          </p:spTgt>
                                        </p:tgtEl>
                                        <p:attrNameLst>
                                          <p:attrName>ppt_x</p:attrName>
                                        </p:attrNameLst>
                                      </p:cBhvr>
                                      <p:tavLst>
                                        <p:tav tm="0">
                                          <p:val>
                                            <p:strVal val="0-#ppt_w/2"/>
                                          </p:val>
                                        </p:tav>
                                        <p:tav tm="100000">
                                          <p:val>
                                            <p:strVal val="#ppt_x"/>
                                          </p:val>
                                        </p:tav>
                                      </p:tavLst>
                                    </p:anim>
                                    <p:anim calcmode="lin" valueType="num">
                                      <p:cBhvr additive="base">
                                        <p:cTn id="28" dur="1000" fill="hold"/>
                                        <p:tgtEl>
                                          <p:spTgt spid="65539">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nodeType="clickEffect">
                                  <p:stCondLst>
                                    <p:cond delay="0"/>
                                  </p:stCondLst>
                                  <p:childTnLst>
                                    <p:set>
                                      <p:cBhvr>
                                        <p:cTn id="32" dur="1" fill="hold">
                                          <p:stCondLst>
                                            <p:cond delay="0"/>
                                          </p:stCondLst>
                                        </p:cTn>
                                        <p:tgtEl>
                                          <p:spTgt spid="65539">
                                            <p:txEl>
                                              <p:pRg st="10" end="10"/>
                                            </p:txEl>
                                          </p:spTgt>
                                        </p:tgtEl>
                                        <p:attrNameLst>
                                          <p:attrName>style.visibility</p:attrName>
                                        </p:attrNameLst>
                                      </p:cBhvr>
                                      <p:to>
                                        <p:strVal val="visible"/>
                                      </p:to>
                                    </p:set>
                                    <p:anim calcmode="lin" valueType="num">
                                      <p:cBhvr additive="base">
                                        <p:cTn id="33" dur="1000" fill="hold"/>
                                        <p:tgtEl>
                                          <p:spTgt spid="65539">
                                            <p:txEl>
                                              <p:pRg st="10" end="10"/>
                                            </p:txEl>
                                          </p:spTgt>
                                        </p:tgtEl>
                                        <p:attrNameLst>
                                          <p:attrName>ppt_x</p:attrName>
                                        </p:attrNameLst>
                                      </p:cBhvr>
                                      <p:tavLst>
                                        <p:tav tm="0">
                                          <p:val>
                                            <p:strVal val="0-#ppt_w/2"/>
                                          </p:val>
                                        </p:tav>
                                        <p:tav tm="100000">
                                          <p:val>
                                            <p:strVal val="#ppt_x"/>
                                          </p:val>
                                        </p:tav>
                                      </p:tavLst>
                                    </p:anim>
                                    <p:anim calcmode="lin" valueType="num">
                                      <p:cBhvr additive="base">
                                        <p:cTn id="34" dur="1000" fill="hold"/>
                                        <p:tgtEl>
                                          <p:spTgt spid="65539">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8" fill="hold" nodeType="clickEffect">
                                  <p:stCondLst>
                                    <p:cond delay="0"/>
                                  </p:stCondLst>
                                  <p:childTnLst>
                                    <p:set>
                                      <p:cBhvr>
                                        <p:cTn id="38" dur="1" fill="hold">
                                          <p:stCondLst>
                                            <p:cond delay="0"/>
                                          </p:stCondLst>
                                        </p:cTn>
                                        <p:tgtEl>
                                          <p:spTgt spid="65541"/>
                                        </p:tgtEl>
                                        <p:attrNameLst>
                                          <p:attrName>style.visibility</p:attrName>
                                        </p:attrNameLst>
                                      </p:cBhvr>
                                      <p:to>
                                        <p:strVal val="visible"/>
                                      </p:to>
                                    </p:set>
                                    <p:anim calcmode="lin" valueType="num">
                                      <p:cBhvr additive="base">
                                        <p:cTn id="39" dur="1000" fill="hold"/>
                                        <p:tgtEl>
                                          <p:spTgt spid="65541"/>
                                        </p:tgtEl>
                                        <p:attrNameLst>
                                          <p:attrName>ppt_x</p:attrName>
                                        </p:attrNameLst>
                                      </p:cBhvr>
                                      <p:tavLst>
                                        <p:tav tm="0">
                                          <p:val>
                                            <p:strVal val="0-#ppt_w/2"/>
                                          </p:val>
                                        </p:tav>
                                        <p:tav tm="100000">
                                          <p:val>
                                            <p:strVal val="#ppt_x"/>
                                          </p:val>
                                        </p:tav>
                                      </p:tavLst>
                                    </p:anim>
                                    <p:anim calcmode="lin" valueType="num">
                                      <p:cBhvr additive="base">
                                        <p:cTn id="40" dur="1000" fill="hold"/>
                                        <p:tgtEl>
                                          <p:spTgt spid="655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47"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ctrTitle"/>
          </p:nvPr>
        </p:nvSpPr>
        <p:spPr>
          <a:xfrm>
            <a:off x="827088" y="333375"/>
            <a:ext cx="7772400" cy="1150938"/>
          </a:xfrm>
        </p:spPr>
        <p:txBody>
          <a:bodyPr/>
          <a:lstStyle/>
          <a:p>
            <a:r>
              <a:rPr lang="en-NZ" sz="4800" b="1">
                <a:latin typeface="Tempus Sans ITC" pitchFamily="82" charset="0"/>
              </a:rPr>
              <a:t>Algebra trainer.</a:t>
            </a:r>
          </a:p>
        </p:txBody>
      </p:sp>
      <p:sp>
        <p:nvSpPr>
          <p:cNvPr id="70659" name="AutoShape 3">
            <a:hlinkClick r:id="" action="ppaction://hlinkshowjump?jump=firstslide" highlightClick="1"/>
          </p:cNvPr>
          <p:cNvSpPr>
            <a:spLocks noChangeArrowheads="1"/>
          </p:cNvSpPr>
          <p:nvPr/>
        </p:nvSpPr>
        <p:spPr bwMode="auto">
          <a:xfrm>
            <a:off x="468313" y="404813"/>
            <a:ext cx="1366837" cy="936625"/>
          </a:xfrm>
          <a:prstGeom prst="actionButtonHome">
            <a:avLst/>
          </a:prstGeom>
          <a:solidFill>
            <a:srgbClr val="00FF00"/>
          </a:solidFill>
          <a:ln w="9525">
            <a:noFill/>
            <a:miter lim="800000"/>
            <a:headEnd/>
            <a:tailEnd/>
          </a:ln>
          <a:effectLst/>
        </p:spPr>
        <p:txBody>
          <a:bodyPr wrap="none" anchor="ctr"/>
          <a:lstStyle/>
          <a:p>
            <a:endParaRPr lang="en-US"/>
          </a:p>
        </p:txBody>
      </p:sp>
      <p:sp>
        <p:nvSpPr>
          <p:cNvPr id="70660" name="AutoShape 4">
            <a:hlinkClick r:id="rId3" action="ppaction://hlinksldjump" highlightClick="1"/>
          </p:cNvPr>
          <p:cNvSpPr>
            <a:spLocks noChangeArrowheads="1"/>
          </p:cNvSpPr>
          <p:nvPr/>
        </p:nvSpPr>
        <p:spPr bwMode="auto">
          <a:xfrm>
            <a:off x="6011863" y="1268413"/>
            <a:ext cx="2447925" cy="1439862"/>
          </a:xfrm>
          <a:prstGeom prst="actionButtonBlank">
            <a:avLst/>
          </a:prstGeom>
          <a:solidFill>
            <a:srgbClr val="00FFFF"/>
          </a:solidFill>
          <a:ln w="9525">
            <a:noFill/>
            <a:miter lim="800000"/>
            <a:headEnd/>
            <a:tailEnd/>
          </a:ln>
          <a:effectLst/>
        </p:spPr>
        <p:txBody>
          <a:bodyPr wrap="none" anchor="ctr"/>
          <a:lstStyle/>
          <a:p>
            <a:pPr marL="342900" indent="-342900" algn="ctr">
              <a:spcBef>
                <a:spcPct val="20000"/>
              </a:spcBef>
            </a:pPr>
            <a:r>
              <a:rPr lang="en-NZ" sz="6000" b="1">
                <a:latin typeface="Tempus Sans ITC" pitchFamily="82" charset="0"/>
              </a:rPr>
              <a:t>5a - a</a:t>
            </a:r>
          </a:p>
        </p:txBody>
      </p:sp>
      <p:sp>
        <p:nvSpPr>
          <p:cNvPr id="70661" name="Text Box 5"/>
          <p:cNvSpPr txBox="1">
            <a:spLocks noChangeArrowheads="1"/>
          </p:cNvSpPr>
          <p:nvPr/>
        </p:nvSpPr>
        <p:spPr bwMode="auto">
          <a:xfrm>
            <a:off x="684213" y="2276475"/>
            <a:ext cx="4967287" cy="1920875"/>
          </a:xfrm>
          <a:prstGeom prst="rect">
            <a:avLst/>
          </a:prstGeom>
          <a:noFill/>
          <a:ln w="9525" algn="ctr">
            <a:noFill/>
            <a:miter lim="800000"/>
            <a:headEnd/>
            <a:tailEnd/>
          </a:ln>
          <a:effectLst/>
        </p:spPr>
        <p:txBody>
          <a:bodyPr>
            <a:spAutoFit/>
          </a:bodyPr>
          <a:lstStyle/>
          <a:p>
            <a:pPr marL="342900" indent="-342900">
              <a:spcBef>
                <a:spcPct val="50000"/>
              </a:spcBef>
            </a:pPr>
            <a:r>
              <a:rPr lang="en-NZ" sz="4000">
                <a:latin typeface="Tempus Sans ITC" pitchFamily="82" charset="0"/>
              </a:rPr>
              <a:t>Click on the button that has the same value as:</a:t>
            </a:r>
          </a:p>
        </p:txBody>
      </p:sp>
      <p:sp>
        <p:nvSpPr>
          <p:cNvPr id="70662" name="AutoShape 6">
            <a:hlinkClick r:id="rId4" action="ppaction://hlinksldjump" highlightClick="1"/>
          </p:cNvPr>
          <p:cNvSpPr>
            <a:spLocks noChangeArrowheads="1"/>
          </p:cNvSpPr>
          <p:nvPr/>
        </p:nvSpPr>
        <p:spPr bwMode="auto">
          <a:xfrm>
            <a:off x="6084888" y="3068638"/>
            <a:ext cx="2447925" cy="1295400"/>
          </a:xfrm>
          <a:prstGeom prst="actionButtonBlank">
            <a:avLst/>
          </a:prstGeom>
          <a:solidFill>
            <a:srgbClr val="FF6600"/>
          </a:solidFill>
          <a:ln w="9525">
            <a:noFill/>
            <a:miter lim="800000"/>
            <a:headEnd/>
            <a:tailEnd/>
          </a:ln>
          <a:effectLst/>
        </p:spPr>
        <p:txBody>
          <a:bodyPr wrap="none" anchor="ctr"/>
          <a:lstStyle/>
          <a:p>
            <a:pPr marL="342900" indent="-342900" algn="ctr">
              <a:spcBef>
                <a:spcPct val="20000"/>
              </a:spcBef>
            </a:pPr>
            <a:r>
              <a:rPr lang="en-NZ" sz="6600" b="1">
                <a:latin typeface="Tempus Sans ITC" pitchFamily="82" charset="0"/>
              </a:rPr>
              <a:t>a</a:t>
            </a:r>
            <a:r>
              <a:rPr lang="en-NZ" sz="6600" b="1" baseline="30000">
                <a:latin typeface="Tempus Sans ITC" pitchFamily="82" charset="0"/>
              </a:rPr>
              <a:t>4</a:t>
            </a:r>
          </a:p>
        </p:txBody>
      </p:sp>
      <p:sp>
        <p:nvSpPr>
          <p:cNvPr id="70663" name="AutoShape 7">
            <a:hlinkClick r:id="rId4" action="ppaction://hlinksldjump" highlightClick="1"/>
          </p:cNvPr>
          <p:cNvSpPr>
            <a:spLocks noChangeArrowheads="1"/>
          </p:cNvSpPr>
          <p:nvPr/>
        </p:nvSpPr>
        <p:spPr bwMode="auto">
          <a:xfrm>
            <a:off x="6011863" y="4868863"/>
            <a:ext cx="2447925" cy="1295400"/>
          </a:xfrm>
          <a:prstGeom prst="actionButtonBlank">
            <a:avLst/>
          </a:prstGeom>
          <a:solidFill>
            <a:srgbClr val="FF00FF"/>
          </a:solidFill>
          <a:ln w="9525">
            <a:noFill/>
            <a:miter lim="800000"/>
            <a:headEnd/>
            <a:tailEnd/>
          </a:ln>
          <a:effectLst/>
        </p:spPr>
        <p:txBody>
          <a:bodyPr wrap="none" anchor="ctr"/>
          <a:lstStyle/>
          <a:p>
            <a:pPr marL="342900" indent="-342900" algn="ctr">
              <a:spcBef>
                <a:spcPct val="20000"/>
              </a:spcBef>
            </a:pPr>
            <a:r>
              <a:rPr lang="en-NZ" sz="6000" b="1">
                <a:latin typeface="Tempus Sans ITC" pitchFamily="82" charset="0"/>
              </a:rPr>
              <a:t>4a</a:t>
            </a:r>
            <a:r>
              <a:rPr lang="en-NZ" sz="6000" b="1" baseline="30000">
                <a:latin typeface="Tempus Sans ITC" pitchFamily="82" charset="0"/>
              </a:rPr>
              <a:t>0</a:t>
            </a:r>
          </a:p>
        </p:txBody>
      </p:sp>
      <p:sp>
        <p:nvSpPr>
          <p:cNvPr id="70664" name="AutoShape 8">
            <a:hlinkClick r:id="" action="ppaction://noaction" highlightClick="1"/>
          </p:cNvPr>
          <p:cNvSpPr>
            <a:spLocks noChangeArrowheads="1"/>
          </p:cNvSpPr>
          <p:nvPr/>
        </p:nvSpPr>
        <p:spPr bwMode="auto">
          <a:xfrm>
            <a:off x="684213" y="4221163"/>
            <a:ext cx="4175125" cy="1655762"/>
          </a:xfrm>
          <a:prstGeom prst="actionButtonBlank">
            <a:avLst/>
          </a:prstGeom>
          <a:solidFill>
            <a:srgbClr val="00FF00"/>
          </a:solidFill>
          <a:ln w="9525">
            <a:noFill/>
            <a:miter lim="800000"/>
            <a:headEnd/>
            <a:tailEnd/>
          </a:ln>
          <a:effectLst/>
        </p:spPr>
        <p:txBody>
          <a:bodyPr wrap="none" anchor="ctr"/>
          <a:lstStyle/>
          <a:p>
            <a:pPr marL="342900" indent="-342900" algn="ctr">
              <a:spcBef>
                <a:spcPct val="50000"/>
              </a:spcBef>
            </a:pPr>
            <a:r>
              <a:rPr lang="en-NZ" sz="6600">
                <a:latin typeface="Tempus Sans ITC" pitchFamily="82" charset="0"/>
              </a:rPr>
              <a:t>a+a+a+a</a:t>
            </a:r>
          </a:p>
        </p:txBody>
      </p:sp>
      <p:sp>
        <p:nvSpPr>
          <p:cNvPr id="70665" name="AutoShape 9">
            <a:hlinkClick r:id="rId5" action="ppaction://hlinksldjump" highlightClick="1"/>
          </p:cNvPr>
          <p:cNvSpPr>
            <a:spLocks noChangeArrowheads="1"/>
          </p:cNvSpPr>
          <p:nvPr/>
        </p:nvSpPr>
        <p:spPr bwMode="auto">
          <a:xfrm>
            <a:off x="8278813" y="6308725"/>
            <a:ext cx="865187" cy="549275"/>
          </a:xfrm>
          <a:prstGeom prst="actionButtonForwardNext">
            <a:avLst/>
          </a:prstGeom>
          <a:solidFill>
            <a:srgbClr val="00FF00"/>
          </a:solidFill>
          <a:ln w="9525">
            <a:noFill/>
            <a:miter lim="800000"/>
            <a:headEnd/>
            <a:tailEnd/>
          </a:ln>
          <a:effectLst/>
        </p:spPr>
        <p:txBody>
          <a:bodyPr wrap="none" anchor="ctr"/>
          <a:lstStyle/>
          <a:p>
            <a:endParaRPr lang="en-US"/>
          </a:p>
        </p:txBody>
      </p:sp>
    </p:spTree>
  </p:cSld>
  <p:clrMapOvr>
    <a:masterClrMapping/>
  </p:clrMapOvr>
  <p:transition spd="med">
    <p:sndAc>
      <p:stSnd>
        <p:snd r:embed="rId2" name="chimes.wav" builtIn="1"/>
      </p:stSnd>
    </p:sndAc>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0066"/>
        </a:solidFill>
        <a:effectLst/>
      </p:bgPr>
    </p:bg>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n-NZ" sz="8000">
                <a:solidFill>
                  <a:schemeClr val="bg1"/>
                </a:solidFill>
                <a:latin typeface="Tempus Sans ITC" pitchFamily="82" charset="0"/>
              </a:rPr>
              <a:t>Correct good job!</a:t>
            </a:r>
          </a:p>
        </p:txBody>
      </p:sp>
      <p:sp>
        <p:nvSpPr>
          <p:cNvPr id="69635" name="AutoShape 3">
            <a:hlinkClick r:id="" action="ppaction://hlinkshowjump?jump=lastslideviewed"/>
          </p:cNvPr>
          <p:cNvSpPr>
            <a:spLocks noChangeArrowheads="1"/>
          </p:cNvSpPr>
          <p:nvPr/>
        </p:nvSpPr>
        <p:spPr bwMode="auto">
          <a:xfrm>
            <a:off x="4427538" y="1700213"/>
            <a:ext cx="4392612" cy="4608512"/>
          </a:xfrm>
          <a:prstGeom prst="smileyFace">
            <a:avLst>
              <a:gd name="adj" fmla="val 4653"/>
            </a:avLst>
          </a:prstGeom>
          <a:solidFill>
            <a:srgbClr val="FFFF00"/>
          </a:solidFill>
          <a:ln w="57150">
            <a:solidFill>
              <a:srgbClr val="0000FF"/>
            </a:solidFill>
            <a:round/>
            <a:headEnd/>
            <a:tailEnd/>
          </a:ln>
          <a:effectLst/>
        </p:spPr>
        <p:txBody>
          <a:bodyPr wrap="none" anchor="ctr"/>
          <a:lstStyle/>
          <a:p>
            <a:endParaRPr lang="en-US"/>
          </a:p>
        </p:txBody>
      </p:sp>
      <p:sp>
        <p:nvSpPr>
          <p:cNvPr id="69636" name="AutoShape 4"/>
          <p:cNvSpPr>
            <a:spLocks noChangeArrowheads="1"/>
          </p:cNvSpPr>
          <p:nvPr/>
        </p:nvSpPr>
        <p:spPr bwMode="auto">
          <a:xfrm>
            <a:off x="971550" y="1844675"/>
            <a:ext cx="1439863" cy="1295400"/>
          </a:xfrm>
          <a:prstGeom prst="sun">
            <a:avLst>
              <a:gd name="adj" fmla="val 25000"/>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69637" name="AutoShape 5"/>
          <p:cNvSpPr>
            <a:spLocks noChangeArrowheads="1"/>
          </p:cNvSpPr>
          <p:nvPr/>
        </p:nvSpPr>
        <p:spPr bwMode="auto">
          <a:xfrm>
            <a:off x="1042988" y="3644900"/>
            <a:ext cx="1439862" cy="1295400"/>
          </a:xfrm>
          <a:prstGeom prst="sun">
            <a:avLst>
              <a:gd name="adj" fmla="val 25000"/>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69638" name="AutoShape 6"/>
          <p:cNvSpPr>
            <a:spLocks noChangeArrowheads="1"/>
          </p:cNvSpPr>
          <p:nvPr/>
        </p:nvSpPr>
        <p:spPr bwMode="auto">
          <a:xfrm>
            <a:off x="2700338" y="4005263"/>
            <a:ext cx="1439862" cy="1295400"/>
          </a:xfrm>
          <a:prstGeom prst="sun">
            <a:avLst>
              <a:gd name="adj" fmla="val 25000"/>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69639" name="AutoShape 7"/>
          <p:cNvSpPr>
            <a:spLocks noChangeArrowheads="1"/>
          </p:cNvSpPr>
          <p:nvPr/>
        </p:nvSpPr>
        <p:spPr bwMode="auto">
          <a:xfrm>
            <a:off x="3132138" y="1628775"/>
            <a:ext cx="1439862" cy="1295400"/>
          </a:xfrm>
          <a:prstGeom prst="sun">
            <a:avLst>
              <a:gd name="adj" fmla="val 25000"/>
            </a:avLst>
          </a:prstGeom>
          <a:solidFill>
            <a:schemeClr val="accent1"/>
          </a:solidFill>
          <a:ln w="9525" algn="ctr">
            <a:solidFill>
              <a:schemeClr val="tx1"/>
            </a:solidFill>
            <a:miter lim="800000"/>
            <a:headEnd/>
            <a:tailEnd/>
          </a:ln>
          <a:effectLst/>
        </p:spPr>
        <p:txBody>
          <a:bodyPr wrap="none" anchor="ctr"/>
          <a:lstStyle/>
          <a:p>
            <a:endParaRPr lang="en-US"/>
          </a:p>
        </p:txBody>
      </p:sp>
    </p:spTree>
  </p:cSld>
  <p:clrMapOvr>
    <a:masterClrMapping/>
  </p:clrMapOvr>
  <p:transition spd="slow">
    <p:newsflash/>
    <p:sndAc>
      <p:stSnd>
        <p:snd r:embed="rId2" name="applause.wav" builtIn="1"/>
      </p:stSnd>
    </p:sndAc>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en-NZ" sz="9600">
                <a:solidFill>
                  <a:srgbClr val="FFFF00"/>
                </a:solidFill>
                <a:latin typeface="Tempus Sans ITC" pitchFamily="82" charset="0"/>
              </a:rPr>
              <a:t>Try Again!</a:t>
            </a:r>
          </a:p>
        </p:txBody>
      </p:sp>
      <p:sp>
        <p:nvSpPr>
          <p:cNvPr id="68611" name="AutoShape 3">
            <a:hlinkClick r:id="" action="ppaction://hlinkshowjump?jump=lastslideviewed"/>
          </p:cNvPr>
          <p:cNvSpPr>
            <a:spLocks noChangeArrowheads="1"/>
          </p:cNvSpPr>
          <p:nvPr/>
        </p:nvSpPr>
        <p:spPr bwMode="auto">
          <a:xfrm rot="10800000">
            <a:off x="1692275" y="1457325"/>
            <a:ext cx="6911975" cy="5400675"/>
          </a:xfrm>
          <a:custGeom>
            <a:avLst/>
            <a:gdLst>
              <a:gd name="T0" fmla="*/ 9250 w 21600"/>
              <a:gd name="T1" fmla="*/ 0 h 21600"/>
              <a:gd name="T2" fmla="*/ 3055 w 21600"/>
              <a:gd name="T3" fmla="*/ 21600 h 21600"/>
              <a:gd name="T4" fmla="*/ 9725 w 21600"/>
              <a:gd name="T5" fmla="*/ 8310 h 21600"/>
              <a:gd name="T6" fmla="*/ 15662 w 21600"/>
              <a:gd name="T7" fmla="*/ 14285 h 21600"/>
              <a:gd name="T8" fmla="*/ 21600 w 21600"/>
              <a:gd name="T9" fmla="*/ 8310 h 21600"/>
              <a:gd name="T10" fmla="*/ 17694720 60000 65536"/>
              <a:gd name="T11" fmla="*/ 5898240 60000 65536"/>
              <a:gd name="T12" fmla="*/ 5898240 60000 65536"/>
              <a:gd name="T13" fmla="*/ 5898240 60000 65536"/>
              <a:gd name="T14" fmla="*/ 0 60000 65536"/>
              <a:gd name="T15" fmla="*/ 0 w 21600"/>
              <a:gd name="T16" fmla="*/ 8310 h 21600"/>
              <a:gd name="T17" fmla="*/ 6110 w 21600"/>
              <a:gd name="T18" fmla="*/ 21600 h 21600"/>
            </a:gdLst>
            <a:ahLst/>
            <a:cxnLst>
              <a:cxn ang="T10">
                <a:pos x="T0" y="T1"/>
              </a:cxn>
              <a:cxn ang="T11">
                <a:pos x="T2" y="T3"/>
              </a:cxn>
              <a:cxn ang="T12">
                <a:pos x="T4" y="T5"/>
              </a:cxn>
              <a:cxn ang="T13">
                <a:pos x="T6" y="T7"/>
              </a:cxn>
              <a:cxn ang="T14">
                <a:pos x="T8" y="T9"/>
              </a:cxn>
            </a:cxnLst>
            <a:rect l="T15" t="T16" r="T17" b="T18"/>
            <a:pathLst>
              <a:path w="21600" h="21600">
                <a:moveTo>
                  <a:pt x="15662" y="14285"/>
                </a:moveTo>
                <a:lnTo>
                  <a:pt x="21600" y="8310"/>
                </a:lnTo>
                <a:lnTo>
                  <a:pt x="18630" y="8310"/>
                </a:lnTo>
                <a:cubicBezTo>
                  <a:pt x="18630" y="3721"/>
                  <a:pt x="14430" y="0"/>
                  <a:pt x="9250" y="0"/>
                </a:cubicBezTo>
                <a:cubicBezTo>
                  <a:pt x="4141" y="0"/>
                  <a:pt x="0" y="3799"/>
                  <a:pt x="0" y="8485"/>
                </a:cubicBezTo>
                <a:lnTo>
                  <a:pt x="0" y="21600"/>
                </a:lnTo>
                <a:lnTo>
                  <a:pt x="6110" y="21600"/>
                </a:lnTo>
                <a:lnTo>
                  <a:pt x="6110" y="8310"/>
                </a:lnTo>
                <a:cubicBezTo>
                  <a:pt x="6110" y="6947"/>
                  <a:pt x="7362" y="5842"/>
                  <a:pt x="8907" y="5842"/>
                </a:cubicBezTo>
                <a:lnTo>
                  <a:pt x="9725" y="5842"/>
                </a:lnTo>
                <a:cubicBezTo>
                  <a:pt x="11269" y="5842"/>
                  <a:pt x="12520" y="6947"/>
                  <a:pt x="12520" y="8310"/>
                </a:cubicBezTo>
                <a:lnTo>
                  <a:pt x="9725" y="8310"/>
                </a:lnTo>
                <a:close/>
              </a:path>
            </a:pathLst>
          </a:custGeom>
          <a:solidFill>
            <a:srgbClr val="FF0000"/>
          </a:solidFill>
          <a:ln w="9525" algn="ctr">
            <a:solidFill>
              <a:schemeClr val="tx1"/>
            </a:solidFill>
            <a:miter lim="800000"/>
            <a:headEnd/>
            <a:tailEnd/>
          </a:ln>
          <a:effectLst/>
        </p:spPr>
        <p:txBody>
          <a:bodyPr wrap="none" anchor="ctr"/>
          <a:lstStyle/>
          <a:p>
            <a:endParaRPr lang="en-US"/>
          </a:p>
        </p:txBody>
      </p:sp>
    </p:spTree>
  </p:cSld>
  <p:clrMapOvr>
    <a:masterClrMapping/>
  </p:clrMapOvr>
  <p:transition>
    <p:zoom/>
    <p:sndAc>
      <p:stSnd>
        <p:snd r:embed="rId2" name="bomb.wav" builtIn="1"/>
      </p:stSnd>
    </p:sndAc>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8" name="Picture 4"/>
          <p:cNvPicPr>
            <a:picLocks noChangeAspect="1" noChangeArrowheads="1"/>
          </p:cNvPicPr>
          <p:nvPr>
            <p:ph/>
          </p:nvPr>
        </p:nvPicPr>
        <p:blipFill>
          <a:blip r:embed="rId2"/>
          <a:srcRect/>
          <a:stretch>
            <a:fillRect/>
          </a:stretch>
        </p:blipFill>
        <p:spPr>
          <a:xfrm>
            <a:off x="0" y="0"/>
            <a:ext cx="9144000" cy="6859588"/>
          </a:xfrm>
          <a:noFill/>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2"/>
          <p:cNvPicPr>
            <a:picLocks noChangeAspect="1" noChangeArrowheads="1"/>
          </p:cNvPicPr>
          <p:nvPr>
            <p:ph/>
          </p:nvPr>
        </p:nvPicPr>
        <p:blipFill>
          <a:blip r:embed="rId2"/>
          <a:srcRect/>
          <a:stretch>
            <a:fillRect/>
          </a:stretch>
        </p:blipFill>
        <p:spPr>
          <a:xfrm>
            <a:off x="0" y="0"/>
            <a:ext cx="9144000" cy="6856413"/>
          </a:xfrm>
          <a:noFill/>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bg>
      <p:bgPr shadeToTitle="1">
        <a:gradFill rotWithShape="0">
          <a:gsLst>
            <a:gs pos="0">
              <a:schemeClr val="hlink"/>
            </a:gs>
            <a:gs pos="100000">
              <a:schemeClr val="hlink">
                <a:gamma/>
                <a:shade val="46275"/>
                <a:invGamma/>
              </a:schemeClr>
            </a:gs>
          </a:gsLst>
          <a:path path="shape">
            <a:fillToRect l="50000" t="50000" r="50000" b="50000"/>
          </a:path>
        </a:gradFill>
        <a:effectLst/>
      </p:bgPr>
    </p:bg>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7137400" y="3911600"/>
            <a:ext cx="508000" cy="304800"/>
          </a:xfrm>
          <a:prstGeom prst="rect">
            <a:avLst/>
          </a:prstGeom>
          <a:solidFill>
            <a:schemeClr val="bg1"/>
          </a:solidFill>
          <a:ln w="9525">
            <a:solidFill>
              <a:schemeClr val="tx1"/>
            </a:solidFill>
            <a:miter lim="800000"/>
            <a:headEnd/>
            <a:tailEnd/>
          </a:ln>
          <a:effectLst/>
        </p:spPr>
        <p:txBody>
          <a:bodyPr wrap="none" anchor="ctr"/>
          <a:lstStyle/>
          <a:p>
            <a:endParaRPr lang="en-US"/>
          </a:p>
        </p:txBody>
      </p:sp>
      <p:sp>
        <p:nvSpPr>
          <p:cNvPr id="97283" name="Rectangle 3"/>
          <p:cNvSpPr>
            <a:spLocks noChangeArrowheads="1"/>
          </p:cNvSpPr>
          <p:nvPr/>
        </p:nvSpPr>
        <p:spPr bwMode="auto">
          <a:xfrm>
            <a:off x="4457700" y="4775200"/>
            <a:ext cx="812800" cy="355600"/>
          </a:xfrm>
          <a:prstGeom prst="rect">
            <a:avLst/>
          </a:prstGeom>
          <a:solidFill>
            <a:schemeClr val="bg1"/>
          </a:solidFill>
          <a:ln w="9525">
            <a:solidFill>
              <a:schemeClr val="tx1"/>
            </a:solidFill>
            <a:miter lim="800000"/>
            <a:headEnd/>
            <a:tailEnd/>
          </a:ln>
          <a:effectLst/>
        </p:spPr>
        <p:txBody>
          <a:bodyPr wrap="none" anchor="ctr"/>
          <a:lstStyle/>
          <a:p>
            <a:endParaRPr lang="en-US"/>
          </a:p>
        </p:txBody>
      </p:sp>
      <p:sp>
        <p:nvSpPr>
          <p:cNvPr id="97284" name="Rectangle 4"/>
          <p:cNvSpPr>
            <a:spLocks noChangeArrowheads="1"/>
          </p:cNvSpPr>
          <p:nvPr/>
        </p:nvSpPr>
        <p:spPr bwMode="auto">
          <a:xfrm>
            <a:off x="1803400" y="3949700"/>
            <a:ext cx="520700" cy="431800"/>
          </a:xfrm>
          <a:prstGeom prst="rect">
            <a:avLst/>
          </a:prstGeom>
          <a:solidFill>
            <a:schemeClr val="bg1"/>
          </a:solidFill>
          <a:ln w="9525">
            <a:solidFill>
              <a:schemeClr val="tx1"/>
            </a:solidFill>
            <a:miter lim="800000"/>
            <a:headEnd/>
            <a:tailEnd/>
          </a:ln>
          <a:effectLst/>
        </p:spPr>
        <p:txBody>
          <a:bodyPr wrap="none" anchor="ctr"/>
          <a:lstStyle/>
          <a:p>
            <a:endParaRPr lang="en-US"/>
          </a:p>
        </p:txBody>
      </p:sp>
      <p:sp>
        <p:nvSpPr>
          <p:cNvPr id="97285" name="Rectangle 5"/>
          <p:cNvSpPr>
            <a:spLocks noChangeArrowheads="1"/>
          </p:cNvSpPr>
          <p:nvPr/>
        </p:nvSpPr>
        <p:spPr bwMode="auto">
          <a:xfrm>
            <a:off x="6223000" y="1155700"/>
            <a:ext cx="647700" cy="457200"/>
          </a:xfrm>
          <a:prstGeom prst="rect">
            <a:avLst/>
          </a:prstGeom>
          <a:solidFill>
            <a:schemeClr val="bg1"/>
          </a:solidFill>
          <a:ln w="9525">
            <a:solidFill>
              <a:schemeClr val="tx1"/>
            </a:solidFill>
            <a:miter lim="800000"/>
            <a:headEnd/>
            <a:tailEnd/>
          </a:ln>
          <a:effectLst/>
        </p:spPr>
        <p:txBody>
          <a:bodyPr wrap="none" anchor="ctr"/>
          <a:lstStyle/>
          <a:p>
            <a:endParaRPr lang="en-US"/>
          </a:p>
        </p:txBody>
      </p:sp>
      <p:sp>
        <p:nvSpPr>
          <p:cNvPr id="97286" name="Rectangle 6"/>
          <p:cNvSpPr>
            <a:spLocks noChangeArrowheads="1"/>
          </p:cNvSpPr>
          <p:nvPr/>
        </p:nvSpPr>
        <p:spPr bwMode="auto">
          <a:xfrm>
            <a:off x="1600200" y="1320800"/>
            <a:ext cx="838200" cy="292100"/>
          </a:xfrm>
          <a:prstGeom prst="rect">
            <a:avLst/>
          </a:prstGeom>
          <a:solidFill>
            <a:schemeClr val="bg1"/>
          </a:solidFill>
          <a:ln w="9525">
            <a:solidFill>
              <a:schemeClr val="tx1"/>
            </a:solidFill>
            <a:miter lim="800000"/>
            <a:headEnd/>
            <a:tailEnd/>
          </a:ln>
          <a:effectLst/>
        </p:spPr>
        <p:txBody>
          <a:bodyPr wrap="none" anchor="ctr"/>
          <a:lstStyle/>
          <a:p>
            <a:endParaRPr lang="en-US"/>
          </a:p>
        </p:txBody>
      </p:sp>
      <p:sp>
        <p:nvSpPr>
          <p:cNvPr id="97287" name="Rectangle 7"/>
          <p:cNvSpPr>
            <a:spLocks noGrp="1" noChangeArrowheads="1"/>
          </p:cNvSpPr>
          <p:nvPr>
            <p:ph type="ctrTitle"/>
          </p:nvPr>
        </p:nvSpPr>
        <p:spPr>
          <a:xfrm>
            <a:off x="473075" y="1422400"/>
            <a:ext cx="8315325" cy="2098675"/>
          </a:xfrm>
        </p:spPr>
        <p:txBody>
          <a:bodyPr/>
          <a:lstStyle/>
          <a:p>
            <a:r>
              <a:rPr lang="en-US" sz="7200" b="1">
                <a:solidFill>
                  <a:schemeClr val="tx1"/>
                </a:solidFill>
                <a:effectLst>
                  <a:outerShdw blurRad="38100" dist="38100" dir="2700000" algn="tl">
                    <a:srgbClr val="FFFFFF"/>
                  </a:outerShdw>
                </a:effectLst>
                <a:latin typeface="Kristen ITC" pitchFamily="66" charset="0"/>
              </a:rPr>
              <a:t>Geometry Figures</a:t>
            </a:r>
            <a:endParaRPr lang="en-US" sz="7200" b="1" i="1">
              <a:solidFill>
                <a:schemeClr val="tx1"/>
              </a:solidFill>
              <a:effectLst>
                <a:outerShdw blurRad="38100" dist="38100" dir="2700000" algn="tl">
                  <a:srgbClr val="FFFFFF"/>
                </a:outerShdw>
              </a:effectLst>
              <a:latin typeface="Kristen ITC" pitchFamily="66" charset="0"/>
            </a:endParaRPr>
          </a:p>
        </p:txBody>
      </p:sp>
      <p:sp>
        <p:nvSpPr>
          <p:cNvPr id="97288" name="Rectangle 8"/>
          <p:cNvSpPr>
            <a:spLocks noGrp="1" noChangeArrowheads="1"/>
          </p:cNvSpPr>
          <p:nvPr>
            <p:ph type="subTitle" idx="1"/>
          </p:nvPr>
        </p:nvSpPr>
        <p:spPr>
          <a:xfrm>
            <a:off x="1506538" y="3108325"/>
            <a:ext cx="6400800" cy="796925"/>
          </a:xfrm>
        </p:spPr>
        <p:txBody>
          <a:bodyPr/>
          <a:lstStyle/>
          <a:p>
            <a:r>
              <a:rPr lang="en-US" sz="4000">
                <a:solidFill>
                  <a:srgbClr val="339933"/>
                </a:solidFill>
                <a:effectLst>
                  <a:outerShdw blurRad="38100" dist="38100" dir="2700000" algn="tl">
                    <a:srgbClr val="000000"/>
                  </a:outerShdw>
                </a:effectLst>
                <a:latin typeface="Arial Unicode MS" pitchFamily="34" charset="-128"/>
              </a:rPr>
              <a:t>Review Activity</a:t>
            </a:r>
          </a:p>
        </p:txBody>
      </p:sp>
      <p:sp>
        <p:nvSpPr>
          <p:cNvPr id="97289" name="Text Box 9"/>
          <p:cNvSpPr txBox="1">
            <a:spLocks noChangeArrowheads="1"/>
          </p:cNvSpPr>
          <p:nvPr/>
        </p:nvSpPr>
        <p:spPr bwMode="auto">
          <a:xfrm>
            <a:off x="250825" y="5991225"/>
            <a:ext cx="8893175" cy="823913"/>
          </a:xfrm>
          <a:prstGeom prst="rect">
            <a:avLst/>
          </a:prstGeom>
          <a:noFill/>
          <a:ln w="9525">
            <a:noFill/>
            <a:miter lim="800000"/>
            <a:headEnd/>
            <a:tailEnd/>
          </a:ln>
          <a:effectLst/>
        </p:spPr>
        <p:txBody>
          <a:bodyPr>
            <a:spAutoFit/>
          </a:bodyPr>
          <a:lstStyle/>
          <a:p>
            <a:pPr>
              <a:spcBef>
                <a:spcPct val="50000"/>
              </a:spcBef>
            </a:pPr>
            <a:r>
              <a:rPr lang="en-US" sz="4800" b="1">
                <a:solidFill>
                  <a:schemeClr val="bg1"/>
                </a:solidFill>
                <a:latin typeface="Times New Roman" pitchFamily="18" charset="0"/>
              </a:rPr>
              <a:t>Copyright </a:t>
            </a:r>
            <a:r>
              <a:rPr lang="en-US" sz="4800" b="1">
                <a:solidFill>
                  <a:schemeClr val="bg1"/>
                </a:solidFill>
                <a:latin typeface="Times New Roman" pitchFamily="18" charset="0"/>
                <a:cs typeface="Times New Roman" pitchFamily="18" charset="0"/>
              </a:rPr>
              <a:t>©  </a:t>
            </a:r>
            <a:r>
              <a:rPr lang="en-US" sz="4800" b="1">
                <a:solidFill>
                  <a:schemeClr val="bg1"/>
                </a:solidFill>
                <a:latin typeface="Times New Roman" pitchFamily="18" charset="0"/>
                <a:cs typeface="Times New Roman" pitchFamily="18" charset="0"/>
                <a:hlinkClick r:id="rId2"/>
              </a:rPr>
              <a:t>MathBits.com</a:t>
            </a:r>
            <a:endParaRPr lang="en-US" sz="4800" b="1">
              <a:solidFill>
                <a:schemeClr val="bg1"/>
              </a:solidFill>
              <a:latin typeface="Times New Roman" pitchFamily="18" charset="0"/>
              <a:cs typeface="Times New Roman" pitchFamily="18" charset="0"/>
            </a:endParaRPr>
          </a:p>
        </p:txBody>
      </p:sp>
      <p:pic>
        <p:nvPicPr>
          <p:cNvPr id="97290" name="Picture 10" descr="quadeyes"/>
          <p:cNvPicPr>
            <a:picLocks noChangeAspect="1" noChangeArrowheads="1"/>
          </p:cNvPicPr>
          <p:nvPr/>
        </p:nvPicPr>
        <p:blipFill>
          <a:blip r:embed="rId3"/>
          <a:srcRect/>
          <a:stretch>
            <a:fillRect/>
          </a:stretch>
        </p:blipFill>
        <p:spPr bwMode="auto">
          <a:xfrm>
            <a:off x="6581775" y="3563938"/>
            <a:ext cx="1905000" cy="1590675"/>
          </a:xfrm>
          <a:prstGeom prst="rect">
            <a:avLst/>
          </a:prstGeom>
          <a:noFill/>
        </p:spPr>
      </p:pic>
      <p:pic>
        <p:nvPicPr>
          <p:cNvPr id="97291" name="Picture 11" descr="sqeyes"/>
          <p:cNvPicPr>
            <a:picLocks noChangeAspect="1" noChangeArrowheads="1"/>
          </p:cNvPicPr>
          <p:nvPr/>
        </p:nvPicPr>
        <p:blipFill>
          <a:blip r:embed="rId4"/>
          <a:srcRect/>
          <a:stretch>
            <a:fillRect/>
          </a:stretch>
        </p:blipFill>
        <p:spPr bwMode="auto">
          <a:xfrm>
            <a:off x="955675" y="3360738"/>
            <a:ext cx="2162175" cy="1714500"/>
          </a:xfrm>
          <a:prstGeom prst="rect">
            <a:avLst/>
          </a:prstGeom>
          <a:noFill/>
        </p:spPr>
      </p:pic>
      <p:pic>
        <p:nvPicPr>
          <p:cNvPr id="97292" name="Picture 12" descr="recteyes"/>
          <p:cNvPicPr>
            <a:picLocks noChangeAspect="1" noChangeArrowheads="1"/>
          </p:cNvPicPr>
          <p:nvPr/>
        </p:nvPicPr>
        <p:blipFill>
          <a:blip r:embed="rId5"/>
          <a:srcRect/>
          <a:stretch>
            <a:fillRect/>
          </a:stretch>
        </p:blipFill>
        <p:spPr bwMode="auto">
          <a:xfrm>
            <a:off x="990600" y="1062038"/>
            <a:ext cx="2133600" cy="1228725"/>
          </a:xfrm>
          <a:prstGeom prst="rect">
            <a:avLst/>
          </a:prstGeom>
          <a:noFill/>
        </p:spPr>
      </p:pic>
      <p:pic>
        <p:nvPicPr>
          <p:cNvPr id="97293" name="Picture 13" descr="parallel"/>
          <p:cNvPicPr>
            <a:picLocks noChangeAspect="1" noChangeArrowheads="1"/>
          </p:cNvPicPr>
          <p:nvPr/>
        </p:nvPicPr>
        <p:blipFill>
          <a:blip r:embed="rId6"/>
          <a:srcRect/>
          <a:stretch>
            <a:fillRect/>
          </a:stretch>
        </p:blipFill>
        <p:spPr bwMode="auto">
          <a:xfrm>
            <a:off x="3619500" y="4440238"/>
            <a:ext cx="2552700" cy="1352550"/>
          </a:xfrm>
          <a:prstGeom prst="rect">
            <a:avLst/>
          </a:prstGeom>
          <a:noFill/>
        </p:spPr>
      </p:pic>
      <p:pic>
        <p:nvPicPr>
          <p:cNvPr id="97294" name="Picture 14" descr="trapeyes"/>
          <p:cNvPicPr>
            <a:picLocks noChangeAspect="1" noChangeArrowheads="1"/>
          </p:cNvPicPr>
          <p:nvPr/>
        </p:nvPicPr>
        <p:blipFill>
          <a:blip r:embed="rId7"/>
          <a:srcRect/>
          <a:stretch>
            <a:fillRect/>
          </a:stretch>
        </p:blipFill>
        <p:spPr bwMode="auto">
          <a:xfrm>
            <a:off x="5484813" y="850900"/>
            <a:ext cx="2314575" cy="1524000"/>
          </a:xfrm>
          <a:prstGeom prst="rect">
            <a:avLst/>
          </a:prstGeom>
          <a:noFill/>
        </p:spPr>
      </p:pic>
    </p:spTree>
  </p:cSld>
  <p:clrMapOvr>
    <a:masterClrMapping/>
  </p:clrMapOvr>
  <p:transition>
    <p:fade thruBlk="1"/>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AutoShape 2">
            <a:hlinkClick r:id="rId2" action="ppaction://hlinksldjump" highlightClick="1"/>
          </p:cNvPr>
          <p:cNvSpPr>
            <a:spLocks noChangeArrowheads="1"/>
          </p:cNvSpPr>
          <p:nvPr/>
        </p:nvSpPr>
        <p:spPr bwMode="auto">
          <a:xfrm>
            <a:off x="0" y="2286000"/>
            <a:ext cx="1828800" cy="1143000"/>
          </a:xfrm>
          <a:prstGeom prst="actionButtonBlank">
            <a:avLst/>
          </a:prstGeom>
          <a:gradFill rotWithShape="1">
            <a:gsLst>
              <a:gs pos="0">
                <a:srgbClr val="66FF99"/>
              </a:gs>
              <a:gs pos="100000">
                <a:srgbClr val="66FF99">
                  <a:gamma/>
                  <a:shade val="46275"/>
                  <a:invGamma/>
                </a:srgbClr>
              </a:gs>
            </a:gsLst>
            <a:path path="rect">
              <a:fillToRect l="50000" t="50000" r="50000" b="50000"/>
            </a:path>
          </a:gradFill>
          <a:ln w="9525">
            <a:solidFill>
              <a:schemeClr val="tx1"/>
            </a:solidFill>
            <a:miter lim="800000"/>
            <a:headEnd/>
            <a:tailEnd/>
          </a:ln>
          <a:effectLst/>
        </p:spPr>
        <p:txBody>
          <a:bodyPr wrap="none" anchor="ctr"/>
          <a:lstStyle/>
          <a:p>
            <a:pPr algn="ctr" eaLnBrk="0" hangingPunct="0"/>
            <a:r>
              <a:rPr lang="en-US" sz="3600" b="1"/>
              <a:t>20</a:t>
            </a:r>
          </a:p>
        </p:txBody>
      </p:sp>
      <p:sp>
        <p:nvSpPr>
          <p:cNvPr id="64515" name="AutoShape 3">
            <a:hlinkClick r:id="rId3" action="ppaction://hlinksldjump" highlightClick="1"/>
          </p:cNvPr>
          <p:cNvSpPr>
            <a:spLocks noChangeArrowheads="1"/>
          </p:cNvSpPr>
          <p:nvPr/>
        </p:nvSpPr>
        <p:spPr bwMode="auto">
          <a:xfrm>
            <a:off x="0" y="3429000"/>
            <a:ext cx="1828800" cy="1143000"/>
          </a:xfrm>
          <a:prstGeom prst="actionButtonBlank">
            <a:avLst/>
          </a:prstGeom>
          <a:gradFill rotWithShape="1">
            <a:gsLst>
              <a:gs pos="0">
                <a:srgbClr val="66FF99"/>
              </a:gs>
              <a:gs pos="100000">
                <a:srgbClr val="66FF99">
                  <a:gamma/>
                  <a:shade val="60000"/>
                  <a:invGamma/>
                </a:srgbClr>
              </a:gs>
            </a:gsLst>
            <a:path path="rect">
              <a:fillToRect l="50000" t="50000" r="50000" b="50000"/>
            </a:path>
          </a:gradFill>
          <a:ln w="9525">
            <a:solidFill>
              <a:schemeClr val="tx1"/>
            </a:solidFill>
            <a:miter lim="800000"/>
            <a:headEnd/>
            <a:tailEnd/>
          </a:ln>
          <a:effectLst/>
        </p:spPr>
        <p:txBody>
          <a:bodyPr wrap="none" anchor="ctr"/>
          <a:lstStyle/>
          <a:p>
            <a:pPr algn="ctr" eaLnBrk="0" hangingPunct="0"/>
            <a:r>
              <a:rPr lang="en-US" sz="3600" b="1"/>
              <a:t>30</a:t>
            </a:r>
            <a:endParaRPr lang="en-US" sz="3600" b="1">
              <a:hlinkClick r:id="rId4" action="ppaction://hlinksldjump"/>
            </a:endParaRPr>
          </a:p>
        </p:txBody>
      </p:sp>
      <p:sp>
        <p:nvSpPr>
          <p:cNvPr id="64516" name="AutoShape 4">
            <a:hlinkClick r:id="rId5" action="ppaction://hlinksldjump" highlightClick="1"/>
          </p:cNvPr>
          <p:cNvSpPr>
            <a:spLocks noChangeArrowheads="1"/>
          </p:cNvSpPr>
          <p:nvPr/>
        </p:nvSpPr>
        <p:spPr bwMode="auto">
          <a:xfrm>
            <a:off x="0" y="4572000"/>
            <a:ext cx="1828800" cy="1143000"/>
          </a:xfrm>
          <a:prstGeom prst="actionButtonBlank">
            <a:avLst/>
          </a:prstGeom>
          <a:gradFill rotWithShape="1">
            <a:gsLst>
              <a:gs pos="0">
                <a:srgbClr val="66FF99"/>
              </a:gs>
              <a:gs pos="100000">
                <a:srgbClr val="66FF99">
                  <a:gamma/>
                  <a:shade val="60000"/>
                  <a:invGamma/>
                </a:srgbClr>
              </a:gs>
            </a:gsLst>
            <a:path path="rect">
              <a:fillToRect l="50000" t="50000" r="50000" b="50000"/>
            </a:path>
          </a:gradFill>
          <a:ln w="9525">
            <a:solidFill>
              <a:schemeClr val="tx1"/>
            </a:solidFill>
            <a:miter lim="800000"/>
            <a:headEnd/>
            <a:tailEnd/>
          </a:ln>
          <a:effectLst/>
        </p:spPr>
        <p:txBody>
          <a:bodyPr wrap="none" anchor="ctr"/>
          <a:lstStyle/>
          <a:p>
            <a:pPr algn="ctr" eaLnBrk="0" hangingPunct="0"/>
            <a:r>
              <a:rPr lang="en-US" sz="3600" b="1"/>
              <a:t>40</a:t>
            </a:r>
            <a:endParaRPr lang="en-US" sz="3600" b="1">
              <a:hlinkClick r:id="rId6" action="ppaction://hlinksldjump"/>
            </a:endParaRPr>
          </a:p>
        </p:txBody>
      </p:sp>
      <p:sp>
        <p:nvSpPr>
          <p:cNvPr id="64517" name="AutoShape 5">
            <a:hlinkClick r:id="rId7" action="ppaction://hlinksldjump" highlightClick="1"/>
          </p:cNvPr>
          <p:cNvSpPr>
            <a:spLocks noChangeArrowheads="1"/>
          </p:cNvSpPr>
          <p:nvPr/>
        </p:nvSpPr>
        <p:spPr bwMode="auto">
          <a:xfrm>
            <a:off x="0" y="5715000"/>
            <a:ext cx="1828800" cy="1143000"/>
          </a:xfrm>
          <a:prstGeom prst="actionButtonBlank">
            <a:avLst/>
          </a:prstGeom>
          <a:gradFill rotWithShape="1">
            <a:gsLst>
              <a:gs pos="0">
                <a:srgbClr val="66FF99"/>
              </a:gs>
              <a:gs pos="100000">
                <a:srgbClr val="66FF99">
                  <a:gamma/>
                  <a:shade val="60000"/>
                  <a:invGamma/>
                </a:srgbClr>
              </a:gs>
            </a:gsLst>
            <a:path path="rect">
              <a:fillToRect l="50000" t="50000" r="50000" b="50000"/>
            </a:path>
          </a:gradFill>
          <a:ln w="9525">
            <a:solidFill>
              <a:schemeClr val="tx1"/>
            </a:solidFill>
            <a:miter lim="800000"/>
            <a:headEnd/>
            <a:tailEnd/>
          </a:ln>
          <a:effectLst/>
        </p:spPr>
        <p:txBody>
          <a:bodyPr wrap="none" anchor="ctr"/>
          <a:lstStyle/>
          <a:p>
            <a:pPr algn="ctr" eaLnBrk="0" hangingPunct="0"/>
            <a:r>
              <a:rPr lang="en-US" sz="3600" b="1"/>
              <a:t>50</a:t>
            </a:r>
          </a:p>
        </p:txBody>
      </p:sp>
      <p:sp>
        <p:nvSpPr>
          <p:cNvPr id="64518" name="AutoShape 6">
            <a:hlinkClick r:id="rId8" action="ppaction://hlinksldjump" highlightClick="1"/>
          </p:cNvPr>
          <p:cNvSpPr>
            <a:spLocks noChangeArrowheads="1"/>
          </p:cNvSpPr>
          <p:nvPr/>
        </p:nvSpPr>
        <p:spPr bwMode="auto">
          <a:xfrm>
            <a:off x="1843088" y="1143000"/>
            <a:ext cx="1828800" cy="1143000"/>
          </a:xfrm>
          <a:prstGeom prst="actionButtonBlank">
            <a:avLst/>
          </a:prstGeom>
          <a:gradFill rotWithShape="1">
            <a:gsLst>
              <a:gs pos="0">
                <a:srgbClr val="FF33CC"/>
              </a:gs>
              <a:gs pos="100000">
                <a:srgbClr val="FF33CC">
                  <a:gamma/>
                  <a:shade val="60000"/>
                  <a:invGamma/>
                </a:srgbClr>
              </a:gs>
            </a:gsLst>
            <a:path path="rect">
              <a:fillToRect l="50000" t="50000" r="50000" b="50000"/>
            </a:path>
          </a:gradFill>
          <a:ln w="9525">
            <a:solidFill>
              <a:schemeClr val="tx1"/>
            </a:solidFill>
            <a:miter lim="800000"/>
            <a:headEnd/>
            <a:tailEnd/>
          </a:ln>
          <a:effectLst/>
        </p:spPr>
        <p:txBody>
          <a:bodyPr wrap="none" anchor="ctr"/>
          <a:lstStyle/>
          <a:p>
            <a:pPr algn="ctr" eaLnBrk="0" hangingPunct="0"/>
            <a:r>
              <a:rPr lang="en-US" sz="3600" b="1"/>
              <a:t>10</a:t>
            </a:r>
          </a:p>
        </p:txBody>
      </p:sp>
      <p:sp>
        <p:nvSpPr>
          <p:cNvPr id="64519" name="AutoShape 7">
            <a:hlinkClick r:id="rId9" action="ppaction://hlinksldjump" highlightClick="1"/>
          </p:cNvPr>
          <p:cNvSpPr>
            <a:spLocks noChangeArrowheads="1"/>
          </p:cNvSpPr>
          <p:nvPr/>
        </p:nvSpPr>
        <p:spPr bwMode="auto">
          <a:xfrm>
            <a:off x="1828800" y="2286000"/>
            <a:ext cx="1843088" cy="1143000"/>
          </a:xfrm>
          <a:prstGeom prst="actionButtonBlank">
            <a:avLst/>
          </a:prstGeom>
          <a:gradFill rotWithShape="1">
            <a:gsLst>
              <a:gs pos="0">
                <a:srgbClr val="FF33CC"/>
              </a:gs>
              <a:gs pos="100000">
                <a:srgbClr val="FF33CC">
                  <a:gamma/>
                  <a:shade val="46275"/>
                  <a:invGamma/>
                </a:srgbClr>
              </a:gs>
            </a:gsLst>
            <a:path path="rect">
              <a:fillToRect l="50000" t="50000" r="50000" b="50000"/>
            </a:path>
          </a:gradFill>
          <a:ln w="9525">
            <a:solidFill>
              <a:schemeClr val="tx1"/>
            </a:solidFill>
            <a:miter lim="800000"/>
            <a:headEnd/>
            <a:tailEnd/>
          </a:ln>
          <a:effectLst/>
        </p:spPr>
        <p:txBody>
          <a:bodyPr wrap="none" anchor="ctr"/>
          <a:lstStyle/>
          <a:p>
            <a:pPr algn="ctr" eaLnBrk="0" hangingPunct="0"/>
            <a:r>
              <a:rPr lang="en-US" sz="3600" b="1"/>
              <a:t>20</a:t>
            </a:r>
            <a:endParaRPr lang="en-US" sz="3600" b="1">
              <a:hlinkClick r:id="rId10" action="ppaction://hlinksldjump"/>
            </a:endParaRPr>
          </a:p>
        </p:txBody>
      </p:sp>
      <p:sp>
        <p:nvSpPr>
          <p:cNvPr id="64520" name="AutoShape 8">
            <a:hlinkClick r:id="rId11" action="ppaction://hlinksldjump" highlightClick="1"/>
          </p:cNvPr>
          <p:cNvSpPr>
            <a:spLocks noChangeArrowheads="1"/>
          </p:cNvSpPr>
          <p:nvPr/>
        </p:nvSpPr>
        <p:spPr bwMode="auto">
          <a:xfrm>
            <a:off x="1828800" y="3429000"/>
            <a:ext cx="1828800" cy="1143000"/>
          </a:xfrm>
          <a:prstGeom prst="actionButtonBlank">
            <a:avLst/>
          </a:prstGeom>
          <a:gradFill rotWithShape="1">
            <a:gsLst>
              <a:gs pos="0">
                <a:srgbClr val="FF33CC"/>
              </a:gs>
              <a:gs pos="100000">
                <a:srgbClr val="FF33CC">
                  <a:gamma/>
                  <a:shade val="46275"/>
                  <a:invGamma/>
                </a:srgbClr>
              </a:gs>
            </a:gsLst>
            <a:path path="rect">
              <a:fillToRect l="50000" t="50000" r="50000" b="50000"/>
            </a:path>
          </a:gradFill>
          <a:ln w="9525">
            <a:solidFill>
              <a:schemeClr val="tx1"/>
            </a:solidFill>
            <a:miter lim="800000"/>
            <a:headEnd/>
            <a:tailEnd/>
          </a:ln>
          <a:effectLst/>
        </p:spPr>
        <p:txBody>
          <a:bodyPr wrap="none" anchor="ctr"/>
          <a:lstStyle/>
          <a:p>
            <a:pPr algn="ctr" eaLnBrk="0" hangingPunct="0"/>
            <a:r>
              <a:rPr lang="en-US" sz="3600" b="1"/>
              <a:t>30</a:t>
            </a:r>
          </a:p>
        </p:txBody>
      </p:sp>
      <p:sp>
        <p:nvSpPr>
          <p:cNvPr id="64521" name="AutoShape 9">
            <a:hlinkClick r:id="rId12" action="ppaction://hlinksldjump" highlightClick="1"/>
          </p:cNvPr>
          <p:cNvSpPr>
            <a:spLocks noChangeArrowheads="1"/>
          </p:cNvSpPr>
          <p:nvPr/>
        </p:nvSpPr>
        <p:spPr bwMode="auto">
          <a:xfrm>
            <a:off x="1828800" y="4572000"/>
            <a:ext cx="1828800" cy="1143000"/>
          </a:xfrm>
          <a:prstGeom prst="actionButtonBlank">
            <a:avLst/>
          </a:prstGeom>
          <a:gradFill rotWithShape="1">
            <a:gsLst>
              <a:gs pos="0">
                <a:srgbClr val="FF33CC"/>
              </a:gs>
              <a:gs pos="100000">
                <a:srgbClr val="FF33CC">
                  <a:gamma/>
                  <a:shade val="46275"/>
                  <a:invGamma/>
                </a:srgbClr>
              </a:gs>
            </a:gsLst>
            <a:path path="rect">
              <a:fillToRect l="50000" t="50000" r="50000" b="50000"/>
            </a:path>
          </a:gradFill>
          <a:ln w="9525">
            <a:solidFill>
              <a:schemeClr val="tx1"/>
            </a:solidFill>
            <a:miter lim="800000"/>
            <a:headEnd/>
            <a:tailEnd/>
          </a:ln>
          <a:effectLst/>
        </p:spPr>
        <p:txBody>
          <a:bodyPr wrap="none" anchor="ctr"/>
          <a:lstStyle/>
          <a:p>
            <a:pPr algn="ctr" eaLnBrk="0" hangingPunct="0"/>
            <a:r>
              <a:rPr lang="en-US" sz="3600" b="1"/>
              <a:t>40</a:t>
            </a:r>
          </a:p>
        </p:txBody>
      </p:sp>
      <p:sp>
        <p:nvSpPr>
          <p:cNvPr id="64522" name="AutoShape 10">
            <a:hlinkClick r:id="rId13" action="ppaction://hlinksldjump" highlightClick="1"/>
          </p:cNvPr>
          <p:cNvSpPr>
            <a:spLocks noChangeArrowheads="1"/>
          </p:cNvSpPr>
          <p:nvPr/>
        </p:nvSpPr>
        <p:spPr bwMode="auto">
          <a:xfrm>
            <a:off x="1828800" y="5715000"/>
            <a:ext cx="1828800" cy="1143000"/>
          </a:xfrm>
          <a:prstGeom prst="actionButtonBlank">
            <a:avLst/>
          </a:prstGeom>
          <a:gradFill rotWithShape="1">
            <a:gsLst>
              <a:gs pos="0">
                <a:srgbClr val="FF33CC"/>
              </a:gs>
              <a:gs pos="100000">
                <a:srgbClr val="FF33CC">
                  <a:gamma/>
                  <a:shade val="46275"/>
                  <a:invGamma/>
                </a:srgbClr>
              </a:gs>
            </a:gsLst>
            <a:path path="rect">
              <a:fillToRect l="50000" t="50000" r="50000" b="50000"/>
            </a:path>
          </a:gradFill>
          <a:ln w="9525">
            <a:solidFill>
              <a:schemeClr val="tx1"/>
            </a:solidFill>
            <a:miter lim="800000"/>
            <a:headEnd/>
            <a:tailEnd/>
          </a:ln>
          <a:effectLst/>
        </p:spPr>
        <p:txBody>
          <a:bodyPr wrap="none" anchor="ctr"/>
          <a:lstStyle/>
          <a:p>
            <a:pPr algn="ctr" eaLnBrk="0" hangingPunct="0"/>
            <a:r>
              <a:rPr lang="en-US" sz="3600" b="1"/>
              <a:t>50</a:t>
            </a:r>
          </a:p>
        </p:txBody>
      </p:sp>
      <p:sp>
        <p:nvSpPr>
          <p:cNvPr id="64523" name="AutoShape 11">
            <a:hlinkClick r:id="rId14" action="ppaction://hlinksldjump" highlightClick="1"/>
          </p:cNvPr>
          <p:cNvSpPr>
            <a:spLocks noChangeArrowheads="1"/>
          </p:cNvSpPr>
          <p:nvPr/>
        </p:nvSpPr>
        <p:spPr bwMode="auto">
          <a:xfrm>
            <a:off x="3657600" y="1143000"/>
            <a:ext cx="1828800" cy="1143000"/>
          </a:xfrm>
          <a:prstGeom prst="actionButtonBlank">
            <a:avLst/>
          </a:prstGeom>
          <a:gradFill rotWithShape="0">
            <a:gsLst>
              <a:gs pos="0">
                <a:srgbClr val="FFFF00"/>
              </a:gs>
              <a:gs pos="100000">
                <a:srgbClr val="FFFF00">
                  <a:gamma/>
                  <a:shade val="46275"/>
                  <a:invGamma/>
                </a:srgbClr>
              </a:gs>
            </a:gsLst>
            <a:path path="rect">
              <a:fillToRect l="50000" t="50000" r="50000" b="50000"/>
            </a:path>
          </a:gradFill>
          <a:ln w="9525">
            <a:solidFill>
              <a:schemeClr val="tx1"/>
            </a:solidFill>
            <a:miter lim="800000"/>
            <a:headEnd/>
            <a:tailEnd/>
          </a:ln>
          <a:effectLst/>
        </p:spPr>
        <p:txBody>
          <a:bodyPr wrap="none" anchor="ctr"/>
          <a:lstStyle/>
          <a:p>
            <a:pPr algn="ctr" eaLnBrk="0" hangingPunct="0"/>
            <a:r>
              <a:rPr lang="en-US" sz="3600" b="1"/>
              <a:t>10</a:t>
            </a:r>
          </a:p>
        </p:txBody>
      </p:sp>
      <p:sp>
        <p:nvSpPr>
          <p:cNvPr id="64524" name="AutoShape 12">
            <a:hlinkClick r:id="rId15" action="ppaction://hlinksldjump" highlightClick="1"/>
          </p:cNvPr>
          <p:cNvSpPr>
            <a:spLocks noChangeArrowheads="1"/>
          </p:cNvSpPr>
          <p:nvPr/>
        </p:nvSpPr>
        <p:spPr bwMode="auto">
          <a:xfrm>
            <a:off x="3657600" y="2286000"/>
            <a:ext cx="1828800" cy="1143000"/>
          </a:xfrm>
          <a:prstGeom prst="actionButtonBlank">
            <a:avLst/>
          </a:prstGeom>
          <a:gradFill rotWithShape="1">
            <a:gsLst>
              <a:gs pos="0">
                <a:srgbClr val="FFFF00"/>
              </a:gs>
              <a:gs pos="100000">
                <a:srgbClr val="FFFF00">
                  <a:gamma/>
                  <a:shade val="46275"/>
                  <a:invGamma/>
                </a:srgbClr>
              </a:gs>
            </a:gsLst>
            <a:path path="rect">
              <a:fillToRect l="50000" t="50000" r="50000" b="50000"/>
            </a:path>
          </a:gradFill>
          <a:ln w="9525">
            <a:solidFill>
              <a:schemeClr val="tx1"/>
            </a:solidFill>
            <a:miter lim="800000"/>
            <a:headEnd/>
            <a:tailEnd/>
          </a:ln>
          <a:effectLst/>
        </p:spPr>
        <p:txBody>
          <a:bodyPr wrap="none" anchor="ctr"/>
          <a:lstStyle/>
          <a:p>
            <a:pPr algn="ctr" eaLnBrk="0" hangingPunct="0"/>
            <a:r>
              <a:rPr lang="en-US" sz="3600" b="1"/>
              <a:t>20</a:t>
            </a:r>
          </a:p>
        </p:txBody>
      </p:sp>
      <p:sp>
        <p:nvSpPr>
          <p:cNvPr id="64525" name="AutoShape 13">
            <a:hlinkClick r:id="rId16" action="ppaction://hlinksldjump" highlightClick="1"/>
          </p:cNvPr>
          <p:cNvSpPr>
            <a:spLocks noChangeArrowheads="1"/>
          </p:cNvSpPr>
          <p:nvPr/>
        </p:nvSpPr>
        <p:spPr bwMode="auto">
          <a:xfrm>
            <a:off x="3657600" y="3429000"/>
            <a:ext cx="1828800" cy="1143000"/>
          </a:xfrm>
          <a:prstGeom prst="actionButtonBlank">
            <a:avLst/>
          </a:prstGeom>
          <a:gradFill rotWithShape="1">
            <a:gsLst>
              <a:gs pos="0">
                <a:srgbClr val="FFFF00"/>
              </a:gs>
              <a:gs pos="100000">
                <a:srgbClr val="FFFF00">
                  <a:gamma/>
                  <a:shade val="46275"/>
                  <a:invGamma/>
                </a:srgbClr>
              </a:gs>
            </a:gsLst>
            <a:path path="rect">
              <a:fillToRect l="50000" t="50000" r="50000" b="50000"/>
            </a:path>
          </a:gradFill>
          <a:ln w="9525">
            <a:solidFill>
              <a:schemeClr val="tx1"/>
            </a:solidFill>
            <a:miter lim="800000"/>
            <a:headEnd/>
            <a:tailEnd/>
          </a:ln>
          <a:effectLst/>
        </p:spPr>
        <p:txBody>
          <a:bodyPr wrap="none" anchor="ctr"/>
          <a:lstStyle/>
          <a:p>
            <a:pPr algn="ctr" eaLnBrk="0" hangingPunct="0"/>
            <a:r>
              <a:rPr lang="en-US" sz="3600" b="1"/>
              <a:t>30</a:t>
            </a:r>
          </a:p>
        </p:txBody>
      </p:sp>
      <p:sp>
        <p:nvSpPr>
          <p:cNvPr id="64526" name="AutoShape 14">
            <a:hlinkClick r:id="rId17" action="ppaction://hlinksldjump" highlightClick="1"/>
          </p:cNvPr>
          <p:cNvSpPr>
            <a:spLocks noChangeArrowheads="1"/>
          </p:cNvSpPr>
          <p:nvPr/>
        </p:nvSpPr>
        <p:spPr bwMode="auto">
          <a:xfrm>
            <a:off x="3657600" y="4572000"/>
            <a:ext cx="1828800" cy="1143000"/>
          </a:xfrm>
          <a:prstGeom prst="actionButtonBlank">
            <a:avLst/>
          </a:prstGeom>
          <a:gradFill rotWithShape="1">
            <a:gsLst>
              <a:gs pos="0">
                <a:srgbClr val="FFFF00"/>
              </a:gs>
              <a:gs pos="100000">
                <a:srgbClr val="FFFF00">
                  <a:gamma/>
                  <a:shade val="46275"/>
                  <a:invGamma/>
                </a:srgbClr>
              </a:gs>
            </a:gsLst>
            <a:path path="rect">
              <a:fillToRect l="50000" t="50000" r="50000" b="50000"/>
            </a:path>
          </a:gradFill>
          <a:ln w="9525">
            <a:solidFill>
              <a:schemeClr val="tx1"/>
            </a:solidFill>
            <a:miter lim="800000"/>
            <a:headEnd/>
            <a:tailEnd/>
          </a:ln>
          <a:effectLst/>
        </p:spPr>
        <p:txBody>
          <a:bodyPr wrap="none" anchor="ctr"/>
          <a:lstStyle/>
          <a:p>
            <a:pPr algn="ctr" eaLnBrk="0" hangingPunct="0"/>
            <a:r>
              <a:rPr lang="en-US" sz="3200" b="1"/>
              <a:t>40</a:t>
            </a:r>
          </a:p>
        </p:txBody>
      </p:sp>
      <p:sp>
        <p:nvSpPr>
          <p:cNvPr id="64527" name="AutoShape 15">
            <a:hlinkClick r:id="rId18" action="ppaction://hlinksldjump" highlightClick="1"/>
          </p:cNvPr>
          <p:cNvSpPr>
            <a:spLocks noChangeArrowheads="1"/>
          </p:cNvSpPr>
          <p:nvPr/>
        </p:nvSpPr>
        <p:spPr bwMode="auto">
          <a:xfrm>
            <a:off x="3657600" y="5715000"/>
            <a:ext cx="1828800" cy="1143000"/>
          </a:xfrm>
          <a:prstGeom prst="actionButtonBlank">
            <a:avLst/>
          </a:prstGeom>
          <a:gradFill rotWithShape="1">
            <a:gsLst>
              <a:gs pos="0">
                <a:srgbClr val="FFFF00"/>
              </a:gs>
              <a:gs pos="100000">
                <a:srgbClr val="FFFF00">
                  <a:gamma/>
                  <a:shade val="46275"/>
                  <a:invGamma/>
                </a:srgbClr>
              </a:gs>
            </a:gsLst>
            <a:path path="rect">
              <a:fillToRect l="50000" t="50000" r="50000" b="50000"/>
            </a:path>
          </a:gradFill>
          <a:ln w="9525">
            <a:solidFill>
              <a:schemeClr val="tx1"/>
            </a:solidFill>
            <a:miter lim="800000"/>
            <a:headEnd/>
            <a:tailEnd/>
          </a:ln>
          <a:effectLst/>
        </p:spPr>
        <p:txBody>
          <a:bodyPr wrap="none" anchor="ctr"/>
          <a:lstStyle/>
          <a:p>
            <a:pPr algn="ctr" eaLnBrk="0" hangingPunct="0"/>
            <a:r>
              <a:rPr lang="en-US" sz="3600" b="1"/>
              <a:t>50</a:t>
            </a:r>
          </a:p>
        </p:txBody>
      </p:sp>
      <p:sp>
        <p:nvSpPr>
          <p:cNvPr id="64528" name="AutoShape 16">
            <a:hlinkClick r:id="rId19" action="ppaction://hlinksldjump" highlightClick="1"/>
          </p:cNvPr>
          <p:cNvSpPr>
            <a:spLocks noChangeArrowheads="1"/>
          </p:cNvSpPr>
          <p:nvPr/>
        </p:nvSpPr>
        <p:spPr bwMode="auto">
          <a:xfrm>
            <a:off x="5486400" y="1143000"/>
            <a:ext cx="1828800" cy="1143000"/>
          </a:xfrm>
          <a:prstGeom prst="actionButtonBlank">
            <a:avLst/>
          </a:prstGeom>
          <a:gradFill rotWithShape="1">
            <a:gsLst>
              <a:gs pos="0">
                <a:srgbClr val="9966FF"/>
              </a:gs>
              <a:gs pos="100000">
                <a:srgbClr val="9966FF">
                  <a:gamma/>
                  <a:shade val="46275"/>
                  <a:invGamma/>
                </a:srgbClr>
              </a:gs>
            </a:gsLst>
            <a:path path="rect">
              <a:fillToRect l="50000" t="50000" r="50000" b="50000"/>
            </a:path>
          </a:gradFill>
          <a:ln w="9525">
            <a:solidFill>
              <a:schemeClr val="tx1"/>
            </a:solidFill>
            <a:miter lim="800000"/>
            <a:headEnd/>
            <a:tailEnd/>
          </a:ln>
          <a:effectLst/>
        </p:spPr>
        <p:txBody>
          <a:bodyPr wrap="none" anchor="ctr"/>
          <a:lstStyle/>
          <a:p>
            <a:pPr algn="ctr" eaLnBrk="0" hangingPunct="0"/>
            <a:r>
              <a:rPr lang="en-US" sz="3600" b="1"/>
              <a:t>10</a:t>
            </a:r>
          </a:p>
        </p:txBody>
      </p:sp>
      <p:sp>
        <p:nvSpPr>
          <p:cNvPr id="64529" name="AutoShape 17">
            <a:hlinkClick r:id="rId20" action="ppaction://hlinksldjump" highlightClick="1"/>
          </p:cNvPr>
          <p:cNvSpPr>
            <a:spLocks noChangeArrowheads="1"/>
          </p:cNvSpPr>
          <p:nvPr/>
        </p:nvSpPr>
        <p:spPr bwMode="auto">
          <a:xfrm>
            <a:off x="5486400" y="2286000"/>
            <a:ext cx="1828800" cy="1143000"/>
          </a:xfrm>
          <a:prstGeom prst="actionButtonBlank">
            <a:avLst/>
          </a:prstGeom>
          <a:gradFill rotWithShape="1">
            <a:gsLst>
              <a:gs pos="0">
                <a:srgbClr val="9966FF"/>
              </a:gs>
              <a:gs pos="100000">
                <a:srgbClr val="9966FF">
                  <a:gamma/>
                  <a:shade val="46275"/>
                  <a:invGamma/>
                </a:srgbClr>
              </a:gs>
            </a:gsLst>
            <a:path path="rect">
              <a:fillToRect l="50000" t="50000" r="50000" b="50000"/>
            </a:path>
          </a:gradFill>
          <a:ln w="9525">
            <a:solidFill>
              <a:schemeClr val="tx1"/>
            </a:solidFill>
            <a:miter lim="800000"/>
            <a:headEnd/>
            <a:tailEnd/>
          </a:ln>
          <a:effectLst/>
        </p:spPr>
        <p:txBody>
          <a:bodyPr wrap="none" anchor="ctr"/>
          <a:lstStyle/>
          <a:p>
            <a:pPr algn="ctr" eaLnBrk="0" hangingPunct="0"/>
            <a:r>
              <a:rPr lang="en-US" sz="3600" b="1"/>
              <a:t>20</a:t>
            </a:r>
          </a:p>
        </p:txBody>
      </p:sp>
      <p:sp>
        <p:nvSpPr>
          <p:cNvPr id="64530" name="AutoShape 18">
            <a:hlinkClick r:id="rId21" action="ppaction://hlinksldjump" highlightClick="1"/>
          </p:cNvPr>
          <p:cNvSpPr>
            <a:spLocks noChangeArrowheads="1"/>
          </p:cNvSpPr>
          <p:nvPr/>
        </p:nvSpPr>
        <p:spPr bwMode="auto">
          <a:xfrm>
            <a:off x="5486400" y="3429000"/>
            <a:ext cx="1828800" cy="1143000"/>
          </a:xfrm>
          <a:prstGeom prst="actionButtonBlank">
            <a:avLst/>
          </a:prstGeom>
          <a:gradFill rotWithShape="1">
            <a:gsLst>
              <a:gs pos="0">
                <a:srgbClr val="9966FF"/>
              </a:gs>
              <a:gs pos="100000">
                <a:srgbClr val="9966FF">
                  <a:gamma/>
                  <a:shade val="46275"/>
                  <a:invGamma/>
                </a:srgbClr>
              </a:gs>
            </a:gsLst>
            <a:path path="rect">
              <a:fillToRect l="50000" t="50000" r="50000" b="50000"/>
            </a:path>
          </a:gradFill>
          <a:ln w="9525">
            <a:solidFill>
              <a:schemeClr val="tx1"/>
            </a:solidFill>
            <a:miter lim="800000"/>
            <a:headEnd/>
            <a:tailEnd/>
          </a:ln>
          <a:effectLst/>
        </p:spPr>
        <p:txBody>
          <a:bodyPr wrap="none" anchor="ctr"/>
          <a:lstStyle/>
          <a:p>
            <a:pPr algn="ctr" eaLnBrk="0" hangingPunct="0"/>
            <a:r>
              <a:rPr lang="en-US" sz="3600" b="1"/>
              <a:t>30</a:t>
            </a:r>
          </a:p>
        </p:txBody>
      </p:sp>
      <p:sp>
        <p:nvSpPr>
          <p:cNvPr id="64531" name="AutoShape 19">
            <a:hlinkClick r:id="rId22" action="ppaction://hlinksldjump" highlightClick="1"/>
          </p:cNvPr>
          <p:cNvSpPr>
            <a:spLocks noChangeArrowheads="1"/>
          </p:cNvSpPr>
          <p:nvPr/>
        </p:nvSpPr>
        <p:spPr bwMode="auto">
          <a:xfrm>
            <a:off x="5486400" y="4572000"/>
            <a:ext cx="1828800" cy="1143000"/>
          </a:xfrm>
          <a:prstGeom prst="actionButtonBlank">
            <a:avLst/>
          </a:prstGeom>
          <a:gradFill rotWithShape="1">
            <a:gsLst>
              <a:gs pos="0">
                <a:srgbClr val="9966FF"/>
              </a:gs>
              <a:gs pos="100000">
                <a:srgbClr val="9966FF">
                  <a:gamma/>
                  <a:shade val="46275"/>
                  <a:invGamma/>
                </a:srgbClr>
              </a:gs>
            </a:gsLst>
            <a:path path="rect">
              <a:fillToRect l="50000" t="50000" r="50000" b="50000"/>
            </a:path>
          </a:gradFill>
          <a:ln w="9525">
            <a:solidFill>
              <a:schemeClr val="tx1"/>
            </a:solidFill>
            <a:miter lim="800000"/>
            <a:headEnd/>
            <a:tailEnd/>
          </a:ln>
          <a:effectLst/>
        </p:spPr>
        <p:txBody>
          <a:bodyPr wrap="none" anchor="ctr"/>
          <a:lstStyle/>
          <a:p>
            <a:pPr algn="ctr" eaLnBrk="0" hangingPunct="0"/>
            <a:r>
              <a:rPr lang="en-US" sz="3600" b="1"/>
              <a:t>40</a:t>
            </a:r>
          </a:p>
        </p:txBody>
      </p:sp>
      <p:sp>
        <p:nvSpPr>
          <p:cNvPr id="64532" name="AutoShape 20">
            <a:hlinkClick r:id="rId23" action="ppaction://hlinksldjump" highlightClick="1"/>
          </p:cNvPr>
          <p:cNvSpPr>
            <a:spLocks noChangeArrowheads="1"/>
          </p:cNvSpPr>
          <p:nvPr/>
        </p:nvSpPr>
        <p:spPr bwMode="auto">
          <a:xfrm>
            <a:off x="5486400" y="5715000"/>
            <a:ext cx="1828800" cy="1143000"/>
          </a:xfrm>
          <a:prstGeom prst="actionButtonBlank">
            <a:avLst/>
          </a:prstGeom>
          <a:gradFill rotWithShape="1">
            <a:gsLst>
              <a:gs pos="0">
                <a:srgbClr val="9966FF"/>
              </a:gs>
              <a:gs pos="100000">
                <a:srgbClr val="9966FF">
                  <a:gamma/>
                  <a:shade val="46275"/>
                  <a:invGamma/>
                </a:srgbClr>
              </a:gs>
            </a:gsLst>
            <a:path path="rect">
              <a:fillToRect l="50000" t="50000" r="50000" b="50000"/>
            </a:path>
          </a:gradFill>
          <a:ln w="9525">
            <a:solidFill>
              <a:schemeClr val="tx1"/>
            </a:solidFill>
            <a:miter lim="800000"/>
            <a:headEnd/>
            <a:tailEnd/>
          </a:ln>
          <a:effectLst/>
        </p:spPr>
        <p:txBody>
          <a:bodyPr wrap="none" anchor="ctr"/>
          <a:lstStyle/>
          <a:p>
            <a:pPr algn="ctr" eaLnBrk="0" hangingPunct="0"/>
            <a:r>
              <a:rPr lang="en-US" sz="3600" b="1"/>
              <a:t>50</a:t>
            </a:r>
          </a:p>
        </p:txBody>
      </p:sp>
      <p:sp>
        <p:nvSpPr>
          <p:cNvPr id="64533" name="AutoShape 21">
            <a:hlinkClick r:id="rId24" action="ppaction://hlinksldjump" highlightClick="1"/>
          </p:cNvPr>
          <p:cNvSpPr>
            <a:spLocks noChangeArrowheads="1"/>
          </p:cNvSpPr>
          <p:nvPr/>
        </p:nvSpPr>
        <p:spPr bwMode="auto">
          <a:xfrm>
            <a:off x="7315200" y="1143000"/>
            <a:ext cx="1828800" cy="1143000"/>
          </a:xfrm>
          <a:prstGeom prst="actionButtonBlank">
            <a:avLst/>
          </a:prstGeom>
          <a:gradFill rotWithShape="1">
            <a:gsLst>
              <a:gs pos="0">
                <a:srgbClr val="00FFFF"/>
              </a:gs>
              <a:gs pos="100000">
                <a:srgbClr val="00FFFF">
                  <a:gamma/>
                  <a:shade val="46275"/>
                  <a:invGamma/>
                </a:srgbClr>
              </a:gs>
            </a:gsLst>
            <a:path path="rect">
              <a:fillToRect l="50000" t="50000" r="50000" b="50000"/>
            </a:path>
          </a:gradFill>
          <a:ln w="9525">
            <a:solidFill>
              <a:schemeClr val="tx1"/>
            </a:solidFill>
            <a:miter lim="800000"/>
            <a:headEnd/>
            <a:tailEnd/>
          </a:ln>
          <a:effectLst/>
        </p:spPr>
        <p:txBody>
          <a:bodyPr wrap="none" anchor="ctr"/>
          <a:lstStyle/>
          <a:p>
            <a:pPr algn="ctr" eaLnBrk="0" hangingPunct="0"/>
            <a:r>
              <a:rPr lang="en-US" sz="3600" b="1"/>
              <a:t>10</a:t>
            </a:r>
          </a:p>
        </p:txBody>
      </p:sp>
      <p:sp>
        <p:nvSpPr>
          <p:cNvPr id="64534" name="AutoShape 22">
            <a:hlinkClick r:id="rId25" action="ppaction://hlinksldjump" highlightClick="1"/>
          </p:cNvPr>
          <p:cNvSpPr>
            <a:spLocks noChangeArrowheads="1"/>
          </p:cNvSpPr>
          <p:nvPr/>
        </p:nvSpPr>
        <p:spPr bwMode="auto">
          <a:xfrm>
            <a:off x="7315200" y="2286000"/>
            <a:ext cx="1828800" cy="1143000"/>
          </a:xfrm>
          <a:prstGeom prst="actionButtonBlank">
            <a:avLst/>
          </a:prstGeom>
          <a:gradFill rotWithShape="1">
            <a:gsLst>
              <a:gs pos="0">
                <a:srgbClr val="00FFFF"/>
              </a:gs>
              <a:gs pos="100000">
                <a:srgbClr val="00FFFF">
                  <a:gamma/>
                  <a:shade val="46275"/>
                  <a:invGamma/>
                </a:srgbClr>
              </a:gs>
            </a:gsLst>
            <a:path path="rect">
              <a:fillToRect l="50000" t="50000" r="50000" b="50000"/>
            </a:path>
          </a:gradFill>
          <a:ln w="9525">
            <a:solidFill>
              <a:schemeClr val="tx1"/>
            </a:solidFill>
            <a:miter lim="800000"/>
            <a:headEnd/>
            <a:tailEnd/>
          </a:ln>
          <a:effectLst/>
        </p:spPr>
        <p:txBody>
          <a:bodyPr wrap="none" anchor="ctr"/>
          <a:lstStyle/>
          <a:p>
            <a:pPr algn="ctr" eaLnBrk="0" hangingPunct="0"/>
            <a:r>
              <a:rPr lang="en-US" sz="3600" b="1"/>
              <a:t>20</a:t>
            </a:r>
          </a:p>
        </p:txBody>
      </p:sp>
      <p:sp>
        <p:nvSpPr>
          <p:cNvPr id="64535" name="AutoShape 23">
            <a:hlinkClick r:id="rId26" action="ppaction://hlinksldjump" highlightClick="1"/>
          </p:cNvPr>
          <p:cNvSpPr>
            <a:spLocks noChangeArrowheads="1"/>
          </p:cNvSpPr>
          <p:nvPr/>
        </p:nvSpPr>
        <p:spPr bwMode="auto">
          <a:xfrm>
            <a:off x="7315200" y="3429000"/>
            <a:ext cx="1828800" cy="1143000"/>
          </a:xfrm>
          <a:prstGeom prst="actionButtonBlank">
            <a:avLst/>
          </a:prstGeom>
          <a:gradFill rotWithShape="1">
            <a:gsLst>
              <a:gs pos="0">
                <a:srgbClr val="00FFFF"/>
              </a:gs>
              <a:gs pos="100000">
                <a:srgbClr val="00FFFF">
                  <a:gamma/>
                  <a:shade val="46275"/>
                  <a:invGamma/>
                </a:srgbClr>
              </a:gs>
            </a:gsLst>
            <a:path path="rect">
              <a:fillToRect l="50000" t="50000" r="50000" b="50000"/>
            </a:path>
          </a:gradFill>
          <a:ln w="9525">
            <a:solidFill>
              <a:schemeClr val="tx1"/>
            </a:solidFill>
            <a:miter lim="800000"/>
            <a:headEnd/>
            <a:tailEnd/>
          </a:ln>
          <a:effectLst/>
        </p:spPr>
        <p:txBody>
          <a:bodyPr wrap="none" anchor="ctr"/>
          <a:lstStyle/>
          <a:p>
            <a:pPr algn="ctr" eaLnBrk="0" hangingPunct="0"/>
            <a:r>
              <a:rPr lang="en-US" sz="3600" b="1"/>
              <a:t>30</a:t>
            </a:r>
          </a:p>
        </p:txBody>
      </p:sp>
      <p:sp>
        <p:nvSpPr>
          <p:cNvPr id="64536" name="AutoShape 24">
            <a:hlinkClick r:id="rId27" action="ppaction://hlinksldjump" highlightClick="1"/>
          </p:cNvPr>
          <p:cNvSpPr>
            <a:spLocks noChangeArrowheads="1"/>
          </p:cNvSpPr>
          <p:nvPr/>
        </p:nvSpPr>
        <p:spPr bwMode="auto">
          <a:xfrm>
            <a:off x="7315200" y="4572000"/>
            <a:ext cx="1828800" cy="1143000"/>
          </a:xfrm>
          <a:prstGeom prst="actionButtonBlank">
            <a:avLst/>
          </a:prstGeom>
          <a:gradFill rotWithShape="1">
            <a:gsLst>
              <a:gs pos="0">
                <a:srgbClr val="00FFFF"/>
              </a:gs>
              <a:gs pos="100000">
                <a:srgbClr val="00FFFF">
                  <a:gamma/>
                  <a:shade val="46275"/>
                  <a:invGamma/>
                </a:srgbClr>
              </a:gs>
            </a:gsLst>
            <a:path path="rect">
              <a:fillToRect l="50000" t="50000" r="50000" b="50000"/>
            </a:path>
          </a:gradFill>
          <a:ln w="9525">
            <a:solidFill>
              <a:schemeClr val="tx1"/>
            </a:solidFill>
            <a:miter lim="800000"/>
            <a:headEnd/>
            <a:tailEnd/>
          </a:ln>
          <a:effectLst/>
        </p:spPr>
        <p:txBody>
          <a:bodyPr wrap="none" anchor="ctr"/>
          <a:lstStyle/>
          <a:p>
            <a:pPr algn="ctr" eaLnBrk="0" hangingPunct="0"/>
            <a:r>
              <a:rPr lang="en-US" sz="3600" b="1"/>
              <a:t>40</a:t>
            </a:r>
          </a:p>
        </p:txBody>
      </p:sp>
      <p:sp>
        <p:nvSpPr>
          <p:cNvPr id="64537" name="AutoShape 25">
            <a:hlinkClick r:id="rId28" action="ppaction://hlinksldjump" highlightClick="1"/>
          </p:cNvPr>
          <p:cNvSpPr>
            <a:spLocks noChangeArrowheads="1"/>
          </p:cNvSpPr>
          <p:nvPr/>
        </p:nvSpPr>
        <p:spPr bwMode="auto">
          <a:xfrm>
            <a:off x="7315200" y="5715000"/>
            <a:ext cx="1828800" cy="1143000"/>
          </a:xfrm>
          <a:prstGeom prst="actionButtonBlank">
            <a:avLst/>
          </a:prstGeom>
          <a:gradFill rotWithShape="1">
            <a:gsLst>
              <a:gs pos="0">
                <a:srgbClr val="00FFFF"/>
              </a:gs>
              <a:gs pos="100000">
                <a:srgbClr val="00FFFF">
                  <a:gamma/>
                  <a:shade val="46275"/>
                  <a:invGamma/>
                </a:srgbClr>
              </a:gs>
            </a:gsLst>
            <a:path path="rect">
              <a:fillToRect l="50000" t="50000" r="50000" b="50000"/>
            </a:path>
          </a:gradFill>
          <a:ln w="9525">
            <a:solidFill>
              <a:schemeClr val="tx1"/>
            </a:solidFill>
            <a:miter lim="800000"/>
            <a:headEnd/>
            <a:tailEnd/>
          </a:ln>
          <a:effectLst/>
        </p:spPr>
        <p:txBody>
          <a:bodyPr wrap="none" anchor="ctr"/>
          <a:lstStyle/>
          <a:p>
            <a:pPr algn="ctr" eaLnBrk="0" hangingPunct="0"/>
            <a:r>
              <a:rPr lang="en-US" sz="3200" b="1"/>
              <a:t>50</a:t>
            </a:r>
          </a:p>
        </p:txBody>
      </p:sp>
      <p:sp>
        <p:nvSpPr>
          <p:cNvPr id="64538" name="AutoShape 26">
            <a:hlinkClick r:id="rId26" action="ppaction://hlinksldjump" highlightClick="1"/>
          </p:cNvPr>
          <p:cNvSpPr>
            <a:spLocks noChangeArrowheads="1"/>
          </p:cNvSpPr>
          <p:nvPr/>
        </p:nvSpPr>
        <p:spPr bwMode="auto">
          <a:xfrm>
            <a:off x="0" y="1143000"/>
            <a:ext cx="1828800" cy="1143000"/>
          </a:xfrm>
          <a:prstGeom prst="actionButtonBlank">
            <a:avLst/>
          </a:prstGeom>
          <a:gradFill rotWithShape="1">
            <a:gsLst>
              <a:gs pos="0">
                <a:srgbClr val="66FF99"/>
              </a:gs>
              <a:gs pos="100000">
                <a:srgbClr val="66FF99">
                  <a:gamma/>
                  <a:shade val="60000"/>
                  <a:invGamma/>
                </a:srgbClr>
              </a:gs>
            </a:gsLst>
            <a:path path="rect">
              <a:fillToRect l="50000" t="50000" r="50000" b="50000"/>
            </a:path>
          </a:gradFill>
          <a:ln w="9525">
            <a:solidFill>
              <a:schemeClr val="tx1"/>
            </a:solidFill>
            <a:miter lim="800000"/>
            <a:headEnd/>
            <a:tailEnd/>
          </a:ln>
          <a:effectLst/>
        </p:spPr>
        <p:txBody>
          <a:bodyPr wrap="none" anchor="ctr"/>
          <a:lstStyle/>
          <a:p>
            <a:pPr algn="ctr" eaLnBrk="0" hangingPunct="0"/>
            <a:r>
              <a:rPr lang="en-US" sz="3600" b="1">
                <a:solidFill>
                  <a:srgbClr val="000000"/>
                </a:solidFill>
              </a:rPr>
              <a:t>10</a:t>
            </a:r>
          </a:p>
        </p:txBody>
      </p:sp>
      <p:sp>
        <p:nvSpPr>
          <p:cNvPr id="64539" name="Rectangle 27" descr="Wide upward diagonal"/>
          <p:cNvSpPr>
            <a:spLocks noChangeArrowheads="1"/>
          </p:cNvSpPr>
          <p:nvPr/>
        </p:nvSpPr>
        <p:spPr bwMode="auto">
          <a:xfrm>
            <a:off x="0" y="0"/>
            <a:ext cx="1828800" cy="1143000"/>
          </a:xfrm>
          <a:prstGeom prst="rect">
            <a:avLst/>
          </a:prstGeom>
          <a:pattFill prst="wdUpDiag">
            <a:fgClr>
              <a:schemeClr val="bg1"/>
            </a:fgClr>
            <a:bgClr>
              <a:srgbClr val="66FF99"/>
            </a:bgClr>
          </a:pattFill>
          <a:ln w="38100">
            <a:solidFill>
              <a:schemeClr val="tx1"/>
            </a:solidFill>
            <a:miter lim="800000"/>
            <a:headEnd/>
            <a:tailEnd/>
          </a:ln>
          <a:effectLst/>
        </p:spPr>
        <p:txBody>
          <a:bodyPr wrap="none" anchor="ctr"/>
          <a:lstStyle/>
          <a:p>
            <a:pPr algn="ctr" eaLnBrk="0" hangingPunct="0"/>
            <a:r>
              <a:rPr lang="en-US" sz="2400" b="1">
                <a:solidFill>
                  <a:schemeClr val="tx2"/>
                </a:solidFill>
                <a:effectLst>
                  <a:outerShdw blurRad="38100" dist="38100" dir="2700000" algn="tl">
                    <a:srgbClr val="FFFFFF"/>
                  </a:outerShdw>
                </a:effectLst>
              </a:rPr>
              <a:t>Triangle</a:t>
            </a:r>
            <a:br>
              <a:rPr lang="en-US" sz="2400" b="1">
                <a:solidFill>
                  <a:schemeClr val="tx2"/>
                </a:solidFill>
                <a:effectLst>
                  <a:outerShdw blurRad="38100" dist="38100" dir="2700000" algn="tl">
                    <a:srgbClr val="FFFFFF"/>
                  </a:outerShdw>
                </a:effectLst>
              </a:rPr>
            </a:br>
            <a:r>
              <a:rPr lang="en-US" sz="2400" b="1">
                <a:solidFill>
                  <a:schemeClr val="tx2"/>
                </a:solidFill>
                <a:effectLst>
                  <a:outerShdw blurRad="38100" dist="38100" dir="2700000" algn="tl">
                    <a:srgbClr val="FFFFFF"/>
                  </a:outerShdw>
                </a:effectLst>
              </a:rPr>
              <a:t>Trivia </a:t>
            </a:r>
          </a:p>
        </p:txBody>
      </p:sp>
      <p:sp>
        <p:nvSpPr>
          <p:cNvPr id="64540" name="Rectangle 28" descr="Shingle"/>
          <p:cNvSpPr>
            <a:spLocks noChangeArrowheads="1"/>
          </p:cNvSpPr>
          <p:nvPr/>
        </p:nvSpPr>
        <p:spPr bwMode="auto">
          <a:xfrm>
            <a:off x="1828800" y="0"/>
            <a:ext cx="1828800" cy="1143000"/>
          </a:xfrm>
          <a:prstGeom prst="rect">
            <a:avLst/>
          </a:prstGeom>
          <a:pattFill prst="shingle">
            <a:fgClr>
              <a:srgbClr val="FF33CC"/>
            </a:fgClr>
            <a:bgClr>
              <a:schemeClr val="bg1"/>
            </a:bgClr>
          </a:pattFill>
          <a:ln w="38100">
            <a:solidFill>
              <a:schemeClr val="tx1"/>
            </a:solidFill>
            <a:miter lim="800000"/>
            <a:headEnd/>
            <a:tailEnd/>
          </a:ln>
          <a:effectLst/>
        </p:spPr>
        <p:txBody>
          <a:bodyPr wrap="none" anchor="ctr"/>
          <a:lstStyle/>
          <a:p>
            <a:pPr algn="ctr" eaLnBrk="0" hangingPunct="0"/>
            <a:r>
              <a:rPr lang="en-US" sz="2400" b="1">
                <a:solidFill>
                  <a:schemeClr val="tx2"/>
                </a:solidFill>
                <a:effectLst>
                  <a:outerShdw blurRad="38100" dist="38100" dir="2700000" algn="tl">
                    <a:srgbClr val="C0C0C0"/>
                  </a:outerShdw>
                </a:effectLst>
              </a:rPr>
              <a:t>Transform</a:t>
            </a:r>
          </a:p>
          <a:p>
            <a:pPr algn="ctr" eaLnBrk="0" hangingPunct="0"/>
            <a:r>
              <a:rPr lang="en-US" sz="2400" b="1">
                <a:solidFill>
                  <a:schemeClr val="tx2"/>
                </a:solidFill>
                <a:effectLst>
                  <a:outerShdw blurRad="38100" dist="38100" dir="2700000" algn="tl">
                    <a:srgbClr val="C0C0C0"/>
                  </a:outerShdw>
                </a:effectLst>
              </a:rPr>
              <a:t>Figures</a:t>
            </a:r>
          </a:p>
        </p:txBody>
      </p:sp>
      <p:sp>
        <p:nvSpPr>
          <p:cNvPr id="64541" name="Rectangle 29" descr="Outlined diamond"/>
          <p:cNvSpPr>
            <a:spLocks noChangeArrowheads="1"/>
          </p:cNvSpPr>
          <p:nvPr/>
        </p:nvSpPr>
        <p:spPr bwMode="auto">
          <a:xfrm>
            <a:off x="3657600" y="0"/>
            <a:ext cx="1828800" cy="1143000"/>
          </a:xfrm>
          <a:prstGeom prst="rect">
            <a:avLst/>
          </a:prstGeom>
          <a:pattFill prst="openDmnd">
            <a:fgClr>
              <a:srgbClr val="FFFF00"/>
            </a:fgClr>
            <a:bgClr>
              <a:schemeClr val="bg1"/>
            </a:bgClr>
          </a:pattFill>
          <a:ln w="38100">
            <a:solidFill>
              <a:schemeClr val="tx1"/>
            </a:solidFill>
            <a:miter lim="800000"/>
            <a:headEnd/>
            <a:tailEnd/>
          </a:ln>
          <a:effectLst/>
        </p:spPr>
        <p:txBody>
          <a:bodyPr wrap="none" anchor="ctr"/>
          <a:lstStyle/>
          <a:p>
            <a:pPr algn="ctr" eaLnBrk="0" hangingPunct="0"/>
            <a:r>
              <a:rPr lang="en-US" sz="2400" b="1">
                <a:solidFill>
                  <a:schemeClr val="tx2"/>
                </a:solidFill>
                <a:effectLst>
                  <a:outerShdw blurRad="38100" dist="38100" dir="2700000" algn="tl">
                    <a:srgbClr val="C0C0C0"/>
                  </a:outerShdw>
                </a:effectLst>
              </a:rPr>
              <a:t>Working </a:t>
            </a:r>
          </a:p>
          <a:p>
            <a:pPr algn="ctr" eaLnBrk="0" hangingPunct="0"/>
            <a:r>
              <a:rPr lang="en-US" sz="2400" b="1">
                <a:solidFill>
                  <a:schemeClr val="tx2"/>
                </a:solidFill>
                <a:effectLst>
                  <a:outerShdw blurRad="38100" dist="38100" dir="2700000" algn="tl">
                    <a:srgbClr val="C0C0C0"/>
                  </a:outerShdw>
                </a:effectLst>
              </a:rPr>
              <a:t>In 3-D</a:t>
            </a:r>
          </a:p>
        </p:txBody>
      </p:sp>
      <p:sp>
        <p:nvSpPr>
          <p:cNvPr id="64542" name="Rectangle 30" descr="Large grid"/>
          <p:cNvSpPr>
            <a:spLocks noChangeArrowheads="1"/>
          </p:cNvSpPr>
          <p:nvPr/>
        </p:nvSpPr>
        <p:spPr bwMode="auto">
          <a:xfrm>
            <a:off x="5486400" y="0"/>
            <a:ext cx="1828800" cy="1143000"/>
          </a:xfrm>
          <a:prstGeom prst="rect">
            <a:avLst/>
          </a:prstGeom>
          <a:pattFill prst="lgGrid">
            <a:fgClr>
              <a:srgbClr val="9966FF"/>
            </a:fgClr>
            <a:bgClr>
              <a:srgbClr val="FFFFFF"/>
            </a:bgClr>
          </a:pattFill>
          <a:ln w="38100">
            <a:solidFill>
              <a:schemeClr val="tx1"/>
            </a:solidFill>
            <a:miter lim="800000"/>
            <a:headEnd/>
            <a:tailEnd/>
          </a:ln>
          <a:effectLst/>
        </p:spPr>
        <p:txBody>
          <a:bodyPr wrap="none" anchor="ctr"/>
          <a:lstStyle/>
          <a:p>
            <a:pPr algn="ctr" eaLnBrk="0" hangingPunct="0"/>
            <a:r>
              <a:rPr lang="en-US" sz="2400" b="1">
                <a:solidFill>
                  <a:schemeClr val="tx2"/>
                </a:solidFill>
                <a:effectLst>
                  <a:outerShdw blurRad="38100" dist="38100" dir="2700000" algn="tl">
                    <a:srgbClr val="C0C0C0"/>
                  </a:outerShdw>
                </a:effectLst>
              </a:rPr>
              <a:t>Power </a:t>
            </a:r>
          </a:p>
          <a:p>
            <a:pPr algn="ctr" eaLnBrk="0" hangingPunct="0"/>
            <a:r>
              <a:rPr lang="en-US" sz="2400" b="1">
                <a:solidFill>
                  <a:schemeClr val="tx2"/>
                </a:solidFill>
                <a:effectLst>
                  <a:outerShdw blurRad="38100" dist="38100" dir="2700000" algn="tl">
                    <a:srgbClr val="C0C0C0"/>
                  </a:outerShdw>
                </a:effectLst>
              </a:rPr>
              <a:t>Grid</a:t>
            </a:r>
          </a:p>
        </p:txBody>
      </p:sp>
      <p:sp>
        <p:nvSpPr>
          <p:cNvPr id="64543" name="Rectangle 31" descr="Wide downward diagonal"/>
          <p:cNvSpPr>
            <a:spLocks noChangeArrowheads="1"/>
          </p:cNvSpPr>
          <p:nvPr/>
        </p:nvSpPr>
        <p:spPr bwMode="auto">
          <a:xfrm>
            <a:off x="7315200" y="0"/>
            <a:ext cx="1828800" cy="1143000"/>
          </a:xfrm>
          <a:prstGeom prst="rect">
            <a:avLst/>
          </a:prstGeom>
          <a:pattFill prst="wdDnDiag">
            <a:fgClr>
              <a:srgbClr val="00FFFF"/>
            </a:fgClr>
            <a:bgClr>
              <a:schemeClr val="bg1"/>
            </a:bgClr>
          </a:pattFill>
          <a:ln w="38100">
            <a:solidFill>
              <a:schemeClr val="tx1"/>
            </a:solidFill>
            <a:miter lim="800000"/>
            <a:headEnd/>
            <a:tailEnd/>
          </a:ln>
          <a:effectLst/>
        </p:spPr>
        <p:txBody>
          <a:bodyPr wrap="none" anchor="ctr"/>
          <a:lstStyle/>
          <a:p>
            <a:pPr algn="ctr" eaLnBrk="0" hangingPunct="0"/>
            <a:r>
              <a:rPr lang="en-US" sz="2400" b="1">
                <a:solidFill>
                  <a:schemeClr val="tx2"/>
                </a:solidFill>
              </a:rPr>
              <a:t>Going in</a:t>
            </a:r>
            <a:br>
              <a:rPr lang="en-US" sz="2400" b="1">
                <a:solidFill>
                  <a:schemeClr val="tx2"/>
                </a:solidFill>
              </a:rPr>
            </a:br>
            <a:r>
              <a:rPr lang="en-US" sz="2400" b="1">
                <a:solidFill>
                  <a:schemeClr val="tx2"/>
                </a:solidFill>
              </a:rPr>
              <a:t>Circles</a:t>
            </a:r>
          </a:p>
        </p:txBody>
      </p:sp>
      <p:pic>
        <p:nvPicPr>
          <p:cNvPr id="64544" name="Picture 32" descr="quadeyes"/>
          <p:cNvPicPr>
            <a:picLocks noChangeAspect="1" noChangeArrowheads="1"/>
          </p:cNvPicPr>
          <p:nvPr/>
        </p:nvPicPr>
        <p:blipFill>
          <a:blip r:embed="rId29"/>
          <a:srcRect/>
          <a:stretch>
            <a:fillRect/>
          </a:stretch>
        </p:blipFill>
        <p:spPr bwMode="auto">
          <a:xfrm>
            <a:off x="1171575" y="598488"/>
            <a:ext cx="889000" cy="742950"/>
          </a:xfrm>
          <a:prstGeom prst="rect">
            <a:avLst/>
          </a:prstGeom>
          <a:noFill/>
        </p:spPr>
      </p:pic>
      <p:pic>
        <p:nvPicPr>
          <p:cNvPr id="64545" name="Picture 33" descr="trapeyes"/>
          <p:cNvPicPr>
            <a:picLocks noChangeAspect="1" noChangeArrowheads="1"/>
          </p:cNvPicPr>
          <p:nvPr/>
        </p:nvPicPr>
        <p:blipFill>
          <a:blip r:embed="rId30"/>
          <a:srcRect/>
          <a:stretch>
            <a:fillRect/>
          </a:stretch>
        </p:blipFill>
        <p:spPr bwMode="auto">
          <a:xfrm>
            <a:off x="2819400" y="736600"/>
            <a:ext cx="1157288" cy="762000"/>
          </a:xfrm>
          <a:prstGeom prst="rect">
            <a:avLst/>
          </a:prstGeom>
          <a:noFill/>
        </p:spPr>
      </p:pic>
      <p:pic>
        <p:nvPicPr>
          <p:cNvPr id="64546" name="Picture 34" descr="sqeyes"/>
          <p:cNvPicPr>
            <a:picLocks noChangeAspect="1" noChangeArrowheads="1"/>
          </p:cNvPicPr>
          <p:nvPr/>
        </p:nvPicPr>
        <p:blipFill>
          <a:blip r:embed="rId31"/>
          <a:srcRect/>
          <a:stretch>
            <a:fillRect/>
          </a:stretch>
        </p:blipFill>
        <p:spPr bwMode="auto">
          <a:xfrm>
            <a:off x="4621213" y="577850"/>
            <a:ext cx="1074737" cy="852488"/>
          </a:xfrm>
          <a:prstGeom prst="rect">
            <a:avLst/>
          </a:prstGeom>
          <a:noFill/>
        </p:spPr>
      </p:pic>
      <p:pic>
        <p:nvPicPr>
          <p:cNvPr id="64547" name="Picture 35" descr="parallel"/>
          <p:cNvPicPr>
            <a:picLocks noChangeAspect="1" noChangeArrowheads="1"/>
          </p:cNvPicPr>
          <p:nvPr/>
        </p:nvPicPr>
        <p:blipFill>
          <a:blip r:embed="rId32"/>
          <a:srcRect/>
          <a:stretch>
            <a:fillRect/>
          </a:stretch>
        </p:blipFill>
        <p:spPr bwMode="auto">
          <a:xfrm>
            <a:off x="6178550" y="765175"/>
            <a:ext cx="1352550" cy="717550"/>
          </a:xfrm>
          <a:prstGeom prst="rect">
            <a:avLst/>
          </a:prstGeom>
          <a:noFill/>
        </p:spPr>
      </p:pic>
      <p:pic>
        <p:nvPicPr>
          <p:cNvPr id="64548" name="Picture 36" descr="recteyes"/>
          <p:cNvPicPr>
            <a:picLocks noChangeAspect="1" noChangeArrowheads="1"/>
          </p:cNvPicPr>
          <p:nvPr/>
        </p:nvPicPr>
        <p:blipFill>
          <a:blip r:embed="rId33"/>
          <a:srcRect/>
          <a:stretch>
            <a:fillRect/>
          </a:stretch>
        </p:blipFill>
        <p:spPr bwMode="auto">
          <a:xfrm>
            <a:off x="8016875" y="795338"/>
            <a:ext cx="1101725" cy="633412"/>
          </a:xfrm>
          <a:prstGeom prst="rect">
            <a:avLst/>
          </a:prstGeom>
          <a:noFill/>
        </p:spPr>
      </p:pic>
    </p:spTree>
  </p:cSld>
  <p:clrMapOvr>
    <a:masterClrMapping/>
  </p:clrMapOvr>
  <p:transition>
    <p:fade thruBlk="1"/>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0" name="Picture 2"/>
          <p:cNvPicPr>
            <a:picLocks noChangeAspect="1" noChangeArrowheads="1"/>
          </p:cNvPicPr>
          <p:nvPr>
            <p:ph/>
          </p:nvPr>
        </p:nvPicPr>
        <p:blipFill>
          <a:blip r:embed="rId2"/>
          <a:srcRect/>
          <a:stretch>
            <a:fillRect/>
          </a:stretch>
        </p:blipFill>
        <p:spPr>
          <a:xfrm>
            <a:off x="0" y="0"/>
            <a:ext cx="9144000" cy="6856413"/>
          </a:xfrm>
          <a:noFill/>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r>
              <a:rPr lang="en-NZ"/>
              <a:t>Ict in my classroom</a:t>
            </a:r>
          </a:p>
        </p:txBody>
      </p:sp>
      <p:sp>
        <p:nvSpPr>
          <p:cNvPr id="84995" name="Rectangle 3"/>
          <p:cNvSpPr>
            <a:spLocks noGrp="1" noChangeArrowheads="1"/>
          </p:cNvSpPr>
          <p:nvPr>
            <p:ph type="body" idx="1"/>
          </p:nvPr>
        </p:nvSpPr>
        <p:spPr>
          <a:xfrm>
            <a:off x="457200" y="1341438"/>
            <a:ext cx="8229600" cy="5111750"/>
          </a:xfrm>
        </p:spPr>
        <p:txBody>
          <a:bodyPr/>
          <a:lstStyle/>
          <a:p>
            <a:r>
              <a:rPr lang="en-NZ"/>
              <a:t>Data projector and internet</a:t>
            </a:r>
          </a:p>
          <a:p>
            <a:r>
              <a:rPr lang="en-NZ"/>
              <a:t>Calculator emulators</a:t>
            </a:r>
          </a:p>
          <a:p>
            <a:r>
              <a:rPr lang="en-NZ"/>
              <a:t>Mindspring </a:t>
            </a:r>
            <a:r>
              <a:rPr lang="en-NZ" sz="2800"/>
              <a:t>(online homework, class websites)</a:t>
            </a:r>
          </a:p>
          <a:p>
            <a:r>
              <a:rPr lang="en-NZ"/>
              <a:t>Mathlinks</a:t>
            </a:r>
          </a:p>
          <a:p>
            <a:r>
              <a:rPr lang="en-NZ"/>
              <a:t>Powerpoint </a:t>
            </a:r>
            <a:r>
              <a:rPr lang="en-NZ" sz="2400"/>
              <a:t>(make our own and purchase some)</a:t>
            </a:r>
          </a:p>
          <a:p>
            <a:r>
              <a:rPr lang="en-NZ"/>
              <a:t>Excel </a:t>
            </a:r>
            <a:r>
              <a:rPr lang="en-NZ" sz="2800"/>
              <a:t>(random numbers, conditional formatting)</a:t>
            </a:r>
          </a:p>
          <a:p>
            <a:r>
              <a:rPr lang="en-NZ"/>
              <a:t>Geosketchpad</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8" name="Picture 4"/>
          <p:cNvPicPr>
            <a:picLocks noChangeAspect="1" noChangeArrowheads="1"/>
          </p:cNvPicPr>
          <p:nvPr>
            <p:ph/>
          </p:nvPr>
        </p:nvPicPr>
        <p:blipFill>
          <a:blip r:embed="rId2"/>
          <a:srcRect/>
          <a:stretch>
            <a:fillRect/>
          </a:stretch>
        </p:blipFill>
        <p:spPr>
          <a:xfrm>
            <a:off x="0" y="0"/>
            <a:ext cx="9144000" cy="6856413"/>
          </a:xfrm>
          <a:noFill/>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65" name="Rectangle 13"/>
          <p:cNvSpPr>
            <a:spLocks noGrp="1" noChangeArrowheads="1"/>
          </p:cNvSpPr>
          <p:nvPr>
            <p:ph type="title"/>
          </p:nvPr>
        </p:nvSpPr>
        <p:spPr/>
        <p:txBody>
          <a:bodyPr/>
          <a:lstStyle/>
          <a:p>
            <a:r>
              <a:rPr lang="en-NZ" sz="2800" b="1">
                <a:solidFill>
                  <a:srgbClr val="FF0066"/>
                </a:solidFill>
                <a:cs typeface="Arial" charset="0"/>
              </a:rPr>
              <a:t>From Traditional to 21st Century teaching</a:t>
            </a:r>
            <a:br>
              <a:rPr lang="en-NZ" sz="2800" b="1">
                <a:solidFill>
                  <a:srgbClr val="FF0066"/>
                </a:solidFill>
                <a:cs typeface="Arial" charset="0"/>
              </a:rPr>
            </a:br>
            <a:r>
              <a:rPr lang="en-NZ" sz="3200" b="1">
                <a:cs typeface="Arial" charset="0"/>
              </a:rPr>
              <a:t>our recipe for transformation</a:t>
            </a:r>
            <a:r>
              <a:rPr lang="en-NZ" sz="2800"/>
              <a:t/>
            </a:r>
            <a:br>
              <a:rPr lang="en-NZ" sz="2800"/>
            </a:br>
            <a:endParaRPr lang="en-NZ" sz="2800"/>
          </a:p>
        </p:txBody>
      </p:sp>
      <p:graphicFrame>
        <p:nvGraphicFramePr>
          <p:cNvPr id="49182" name="Group 30"/>
          <p:cNvGraphicFramePr>
            <a:graphicFrameLocks noGrp="1"/>
          </p:cNvGraphicFramePr>
          <p:nvPr>
            <p:ph sz="half" idx="2"/>
          </p:nvPr>
        </p:nvGraphicFramePr>
        <p:xfrm>
          <a:off x="684213" y="1341438"/>
          <a:ext cx="8002587" cy="5256213"/>
        </p:xfrm>
        <a:graphic>
          <a:graphicData uri="http://schemas.openxmlformats.org/drawingml/2006/table">
            <a:tbl>
              <a:tblPr/>
              <a:tblGrid>
                <a:gridCol w="8002587"/>
              </a:tblGrid>
              <a:tr h="5256213">
                <a:tc>
                  <a:txBody>
                    <a:bodyPr/>
                    <a:lstStyle/>
                    <a:p>
                      <a:pPr marL="342900" marR="0" lvl="0" indent="-342900" algn="l" defTabSz="914400" rtl="0" eaLnBrk="1" fontAlgn="t" latinLnBrk="0" hangingPunct="1">
                        <a:lnSpc>
                          <a:spcPct val="100000"/>
                        </a:lnSpc>
                        <a:spcBef>
                          <a:spcPct val="0"/>
                        </a:spcBef>
                        <a:spcAft>
                          <a:spcPct val="0"/>
                        </a:spcAft>
                        <a:buClrTx/>
                        <a:buSzTx/>
                        <a:buFontTx/>
                        <a:buNone/>
                        <a:tabLst/>
                      </a:pPr>
                      <a:r>
                        <a:rPr kumimoji="0" lang="en-NZ" sz="2400" b="1" i="0" u="none" strike="noStrike" cap="none" normalizeH="0" baseline="0" smtClean="0">
                          <a:ln>
                            <a:noFill/>
                          </a:ln>
                          <a:solidFill>
                            <a:schemeClr val="tx1"/>
                          </a:solidFill>
                          <a:effectLst/>
                          <a:latin typeface="Arial" charset="0"/>
                          <a:cs typeface="Arial" charset="0"/>
                        </a:rPr>
                        <a:t>The key features of the 21st Century classroom are authentic learning, </a:t>
                      </a:r>
                      <a:r>
                        <a:rPr kumimoji="0" lang="en-NZ" sz="2400" b="1" i="0" u="none" strike="noStrike" cap="none" normalizeH="0" baseline="0" smtClean="0">
                          <a:ln>
                            <a:noFill/>
                          </a:ln>
                          <a:solidFill>
                            <a:schemeClr val="accent2"/>
                          </a:solidFill>
                          <a:effectLst/>
                          <a:latin typeface="Arial" charset="0"/>
                          <a:cs typeface="Arial" charset="0"/>
                        </a:rPr>
                        <a:t>choice and open ended activities</a:t>
                      </a:r>
                      <a:r>
                        <a:rPr kumimoji="0" lang="en-NZ" sz="2400" b="1" i="0" u="none" strike="noStrike" cap="none" normalizeH="0" baseline="0" smtClean="0">
                          <a:ln>
                            <a:noFill/>
                          </a:ln>
                          <a:solidFill>
                            <a:schemeClr val="tx1"/>
                          </a:solidFill>
                          <a:effectLst/>
                          <a:latin typeface="Arial" charset="0"/>
                          <a:cs typeface="Arial" charset="0"/>
                        </a:rPr>
                        <a:t>.  Smart teachers can blend e-learning into thinking strategies to enhance their teaching programmes.  We will demonstrate how everyday </a:t>
                      </a:r>
                      <a:r>
                        <a:rPr kumimoji="0" lang="en-NZ" sz="2400" b="1" i="0" u="none" strike="noStrike" cap="none" normalizeH="0" baseline="0" smtClean="0">
                          <a:ln>
                            <a:noFill/>
                          </a:ln>
                          <a:solidFill>
                            <a:schemeClr val="accent2"/>
                          </a:solidFill>
                          <a:effectLst/>
                          <a:latin typeface="Arial" charset="0"/>
                          <a:cs typeface="Arial" charset="0"/>
                        </a:rPr>
                        <a:t>software</a:t>
                      </a:r>
                      <a:r>
                        <a:rPr kumimoji="0" lang="en-NZ" sz="2400" b="1" i="0" u="none" strike="noStrike" cap="none" normalizeH="0" baseline="0" smtClean="0">
                          <a:ln>
                            <a:noFill/>
                          </a:ln>
                          <a:solidFill>
                            <a:schemeClr val="tx1"/>
                          </a:solidFill>
                          <a:effectLst/>
                          <a:latin typeface="Arial" charset="0"/>
                          <a:cs typeface="Arial" charset="0"/>
                        </a:rPr>
                        <a:t> can be used to create activities, such as games, which address </a:t>
                      </a:r>
                      <a:r>
                        <a:rPr kumimoji="0" lang="en-NZ" sz="2400" b="1" i="0" u="none" strike="noStrike" cap="none" normalizeH="0" baseline="0" smtClean="0">
                          <a:ln>
                            <a:noFill/>
                          </a:ln>
                          <a:solidFill>
                            <a:schemeClr val="accent2"/>
                          </a:solidFill>
                          <a:effectLst/>
                          <a:latin typeface="Arial" charset="0"/>
                          <a:cs typeface="Arial" charset="0"/>
                        </a:rPr>
                        <a:t>differentiation</a:t>
                      </a:r>
                      <a:r>
                        <a:rPr kumimoji="0" lang="en-NZ" sz="2400" b="1" i="0" u="none" strike="noStrike" cap="none" normalizeH="0" baseline="0" smtClean="0">
                          <a:ln>
                            <a:noFill/>
                          </a:ln>
                          <a:solidFill>
                            <a:schemeClr val="tx1"/>
                          </a:solidFill>
                          <a:effectLst/>
                          <a:latin typeface="Arial" charset="0"/>
                          <a:cs typeface="Arial" charset="0"/>
                        </a:rPr>
                        <a:t>.</a:t>
                      </a:r>
                      <a:br>
                        <a:rPr kumimoji="0" lang="en-NZ" sz="2400" b="1" i="0" u="none" strike="noStrike" cap="none" normalizeH="0" baseline="0" smtClean="0">
                          <a:ln>
                            <a:noFill/>
                          </a:ln>
                          <a:solidFill>
                            <a:schemeClr val="tx1"/>
                          </a:solidFill>
                          <a:effectLst/>
                          <a:latin typeface="Arial" charset="0"/>
                          <a:cs typeface="Arial" charset="0"/>
                        </a:rPr>
                      </a:br>
                      <a:r>
                        <a:rPr kumimoji="0" lang="en-NZ" sz="2400" b="1" i="1" u="none" strike="noStrike" cap="none" normalizeH="0" baseline="0" smtClean="0">
                          <a:ln>
                            <a:noFill/>
                          </a:ln>
                          <a:solidFill>
                            <a:srgbClr val="FF0066"/>
                          </a:solidFill>
                          <a:effectLst/>
                          <a:latin typeface="Arial" charset="0"/>
                          <a:cs typeface="Arial" charset="0"/>
                        </a:rPr>
                        <a:t>Ingredients</a:t>
                      </a:r>
                      <a:r>
                        <a:rPr kumimoji="0" lang="en-NZ" sz="2400" b="1" i="1" u="none" strike="noStrike" cap="none" normalizeH="0" baseline="0" smtClean="0">
                          <a:ln>
                            <a:noFill/>
                          </a:ln>
                          <a:solidFill>
                            <a:schemeClr val="tx1"/>
                          </a:solidFill>
                          <a:effectLst/>
                          <a:latin typeface="Arial" charset="0"/>
                          <a:cs typeface="Arial" charset="0"/>
                        </a:rPr>
                        <a:t>: A lot of </a:t>
                      </a:r>
                      <a:r>
                        <a:rPr kumimoji="0" lang="en-NZ" sz="2400" b="1" i="1" u="none" strike="noStrike" cap="none" normalizeH="0" baseline="0" smtClean="0">
                          <a:ln>
                            <a:noFill/>
                          </a:ln>
                          <a:solidFill>
                            <a:schemeClr val="accent2"/>
                          </a:solidFill>
                          <a:effectLst/>
                          <a:latin typeface="Arial" charset="0"/>
                          <a:cs typeface="Arial" charset="0"/>
                        </a:rPr>
                        <a:t>Blooms</a:t>
                      </a:r>
                      <a:r>
                        <a:rPr kumimoji="0" lang="en-NZ" sz="2400" b="1" i="1" u="none" strike="noStrike" cap="none" normalizeH="0" baseline="0" smtClean="0">
                          <a:ln>
                            <a:noFill/>
                          </a:ln>
                          <a:solidFill>
                            <a:schemeClr val="tx1"/>
                          </a:solidFill>
                          <a:effectLst/>
                          <a:latin typeface="Arial" charset="0"/>
                          <a:cs typeface="Arial" charset="0"/>
                        </a:rPr>
                        <a:t>, Some Ryan's Thinkers Keys, A dash of Torrance, A pinch of Thinking Hats and </a:t>
                      </a:r>
                      <a:r>
                        <a:rPr kumimoji="0" lang="en-NZ" sz="2400" b="1" i="1" u="none" strike="noStrike" cap="none" normalizeH="0" baseline="0" smtClean="0">
                          <a:ln>
                            <a:noFill/>
                          </a:ln>
                          <a:solidFill>
                            <a:schemeClr val="accent2"/>
                          </a:solidFill>
                          <a:effectLst/>
                          <a:latin typeface="Arial" charset="0"/>
                          <a:cs typeface="Arial" charset="0"/>
                        </a:rPr>
                        <a:t>software</a:t>
                      </a:r>
                      <a:r>
                        <a:rPr kumimoji="0" lang="en-NZ" sz="2400" b="1" i="1" u="none" strike="noStrike" cap="none" normalizeH="0" baseline="0" smtClean="0">
                          <a:ln>
                            <a:noFill/>
                          </a:ln>
                          <a:solidFill>
                            <a:schemeClr val="tx1"/>
                          </a:solidFill>
                          <a:effectLst/>
                          <a:latin typeface="Arial" charset="0"/>
                          <a:cs typeface="Arial" charset="0"/>
                        </a:rPr>
                        <a:t> to suit.</a:t>
                      </a:r>
                      <a:br>
                        <a:rPr kumimoji="0" lang="en-NZ" sz="2400" b="1" i="1" u="none" strike="noStrike" cap="none" normalizeH="0" baseline="0" smtClean="0">
                          <a:ln>
                            <a:noFill/>
                          </a:ln>
                          <a:solidFill>
                            <a:schemeClr val="tx1"/>
                          </a:solidFill>
                          <a:effectLst/>
                          <a:latin typeface="Arial" charset="0"/>
                          <a:cs typeface="Arial" charset="0"/>
                        </a:rPr>
                      </a:br>
                      <a:r>
                        <a:rPr kumimoji="0" lang="en-NZ" sz="2400" b="1" i="0" u="none" strike="noStrike" cap="none" normalizeH="0" baseline="0" smtClean="0">
                          <a:ln>
                            <a:noFill/>
                          </a:ln>
                          <a:solidFill>
                            <a:srgbClr val="FF0066"/>
                          </a:solidFill>
                          <a:effectLst/>
                          <a:latin typeface="Arial" charset="0"/>
                          <a:cs typeface="Arial" charset="0"/>
                        </a:rPr>
                        <a:t>Method</a:t>
                      </a:r>
                      <a:r>
                        <a:rPr kumimoji="0" lang="en-NZ" sz="2400" b="1" i="0" u="none" strike="noStrike" cap="none" normalizeH="0" baseline="0" smtClean="0">
                          <a:ln>
                            <a:noFill/>
                          </a:ln>
                          <a:solidFill>
                            <a:schemeClr val="tx1"/>
                          </a:solidFill>
                          <a:effectLst/>
                          <a:latin typeface="Arial" charset="0"/>
                          <a:cs typeface="Arial" charset="0"/>
                        </a:rPr>
                        <a:t>:  Mix to the correct consistency to differentiate learning and incorporate the Key Competencies!</a:t>
                      </a:r>
                      <a:br>
                        <a:rPr kumimoji="0" lang="en-NZ" sz="2400" b="1" i="0" u="none" strike="noStrike" cap="none" normalizeH="0" baseline="0" smtClean="0">
                          <a:ln>
                            <a:noFill/>
                          </a:ln>
                          <a:solidFill>
                            <a:schemeClr val="tx1"/>
                          </a:solidFill>
                          <a:effectLst/>
                          <a:latin typeface="Arial" charset="0"/>
                          <a:cs typeface="Arial" charset="0"/>
                        </a:rPr>
                      </a:br>
                      <a:endParaRPr kumimoji="0" lang="en-NZ" sz="24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NZ"/>
              <a:t>Mathematics</a:t>
            </a:r>
          </a:p>
        </p:txBody>
      </p:sp>
      <p:sp>
        <p:nvSpPr>
          <p:cNvPr id="54275" name="Rectangle 3"/>
          <p:cNvSpPr>
            <a:spLocks noGrp="1" noChangeArrowheads="1"/>
          </p:cNvSpPr>
          <p:nvPr>
            <p:ph type="body" idx="1"/>
          </p:nvPr>
        </p:nvSpPr>
        <p:spPr/>
        <p:txBody>
          <a:bodyPr/>
          <a:lstStyle/>
          <a:p>
            <a:r>
              <a:rPr lang="en-NZ" sz="4000"/>
              <a:t>Choice?</a:t>
            </a:r>
          </a:p>
          <a:p>
            <a:r>
              <a:rPr lang="en-NZ" sz="4000"/>
              <a:t>Open Ended? (one right answer).</a:t>
            </a:r>
          </a:p>
          <a:p>
            <a:r>
              <a:rPr lang="en-NZ" sz="4000"/>
              <a:t>Software?</a:t>
            </a:r>
          </a:p>
          <a:p>
            <a:r>
              <a:rPr lang="en-NZ" sz="4000"/>
              <a:t>Differentiation?</a:t>
            </a:r>
          </a:p>
          <a:p>
            <a:r>
              <a:rPr lang="en-NZ" sz="4000"/>
              <a:t>Blooms?</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NZ" sz="8800"/>
              <a:t>introducing</a:t>
            </a:r>
          </a:p>
        </p:txBody>
      </p:sp>
      <p:sp>
        <p:nvSpPr>
          <p:cNvPr id="55299" name="Rectangle 3"/>
          <p:cNvSpPr>
            <a:spLocks noGrp="1" noChangeArrowheads="1"/>
          </p:cNvSpPr>
          <p:nvPr>
            <p:ph type="body" idx="1"/>
          </p:nvPr>
        </p:nvSpPr>
        <p:spPr/>
        <p:txBody>
          <a:bodyPr/>
          <a:lstStyle/>
          <a:p>
            <a:pPr>
              <a:lnSpc>
                <a:spcPct val="80000"/>
              </a:lnSpc>
            </a:pPr>
            <a:r>
              <a:rPr lang="en-NZ" sz="15600" b="1">
                <a:solidFill>
                  <a:srgbClr val="FF0066"/>
                </a:solidFill>
              </a:rPr>
              <a:t>GeoArt</a:t>
            </a:r>
          </a:p>
          <a:p>
            <a:pPr>
              <a:lnSpc>
                <a:spcPct val="80000"/>
              </a:lnSpc>
            </a:pPr>
            <a:r>
              <a:rPr lang="en-NZ" sz="8800" b="1">
                <a:solidFill>
                  <a:schemeClr val="hlink"/>
                </a:solidFill>
              </a:rPr>
              <a:t>My own made up word!</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452" name="Picture 4"/>
          <p:cNvPicPr>
            <a:picLocks noChangeAspect="1" noChangeArrowheads="1"/>
          </p:cNvPicPr>
          <p:nvPr>
            <p:ph/>
          </p:nvPr>
        </p:nvPicPr>
        <p:blipFill>
          <a:blip r:embed="rId2"/>
          <a:srcRect/>
          <a:stretch>
            <a:fillRect/>
          </a:stretch>
        </p:blipFill>
        <p:spPr>
          <a:xfrm>
            <a:off x="0" y="0"/>
            <a:ext cx="9144000" cy="6858000"/>
          </a:xfrm>
          <a:noFill/>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6" name="Picture 8"/>
          <p:cNvPicPr>
            <a:picLocks noChangeAspect="1" noChangeArrowheads="1"/>
          </p:cNvPicPr>
          <p:nvPr>
            <p:ph idx="1"/>
          </p:nvPr>
        </p:nvPicPr>
        <p:blipFill>
          <a:blip r:embed="rId2"/>
          <a:srcRect/>
          <a:stretch>
            <a:fillRect/>
          </a:stretch>
        </p:blipFill>
        <p:spPr>
          <a:xfrm>
            <a:off x="457200" y="495300"/>
            <a:ext cx="8229600" cy="5540375"/>
          </a:xfrm>
          <a:noFill/>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n-AU" sz="4000" b="1" i="1"/>
              <a:t>BLOOM’S REVISED TAXONOMY</a:t>
            </a:r>
            <a:endParaRPr lang="en-NZ" sz="4000"/>
          </a:p>
        </p:txBody>
      </p:sp>
      <p:sp>
        <p:nvSpPr>
          <p:cNvPr id="52227" name="Rectangle 3"/>
          <p:cNvSpPr>
            <a:spLocks noGrp="1" noChangeArrowheads="1"/>
          </p:cNvSpPr>
          <p:nvPr>
            <p:ph type="body" idx="1"/>
          </p:nvPr>
        </p:nvSpPr>
        <p:spPr/>
        <p:txBody>
          <a:bodyPr/>
          <a:lstStyle/>
          <a:p>
            <a:pPr>
              <a:lnSpc>
                <a:spcPct val="80000"/>
              </a:lnSpc>
            </a:pPr>
            <a:r>
              <a:rPr lang="en-AU" b="1"/>
              <a:t>Creating</a:t>
            </a:r>
            <a:r>
              <a:rPr lang="en-AU"/>
              <a:t>: GeoArt</a:t>
            </a:r>
          </a:p>
          <a:p>
            <a:pPr>
              <a:lnSpc>
                <a:spcPct val="80000"/>
              </a:lnSpc>
            </a:pPr>
            <a:r>
              <a:rPr lang="en-AU" b="1"/>
              <a:t>Evaluating</a:t>
            </a:r>
            <a:r>
              <a:rPr lang="en-AU"/>
              <a:t>: students mark each others GeoArt to select a trophy winner.</a:t>
            </a:r>
          </a:p>
          <a:p>
            <a:pPr>
              <a:lnSpc>
                <a:spcPct val="80000"/>
              </a:lnSpc>
            </a:pPr>
            <a:r>
              <a:rPr lang="en-AU" b="1"/>
              <a:t>Analysing</a:t>
            </a:r>
            <a:r>
              <a:rPr lang="en-AU"/>
              <a:t>: students “play” to work out how images are constructed.</a:t>
            </a:r>
          </a:p>
          <a:p>
            <a:pPr>
              <a:lnSpc>
                <a:spcPct val="80000"/>
              </a:lnSpc>
            </a:pPr>
            <a:r>
              <a:rPr lang="en-AU" b="1"/>
              <a:t>Applying</a:t>
            </a:r>
            <a:r>
              <a:rPr lang="en-AU"/>
              <a:t>: using knowledge to create</a:t>
            </a:r>
          </a:p>
          <a:p>
            <a:pPr>
              <a:lnSpc>
                <a:spcPct val="80000"/>
              </a:lnSpc>
            </a:pPr>
            <a:r>
              <a:rPr lang="en-AU" b="1"/>
              <a:t>Understanding</a:t>
            </a:r>
            <a:r>
              <a:rPr lang="en-AU"/>
              <a:t>: by experimenting</a:t>
            </a:r>
          </a:p>
          <a:p>
            <a:pPr>
              <a:lnSpc>
                <a:spcPct val="80000"/>
              </a:lnSpc>
            </a:pPr>
            <a:r>
              <a:rPr lang="en-AU" b="1"/>
              <a:t>Remembering</a:t>
            </a:r>
            <a:r>
              <a:rPr lang="en-AU"/>
              <a:t>: language and how to use the software.</a:t>
            </a:r>
            <a:endParaRPr lang="en-NZ" sz="200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NZ" sz="5400" b="1">
                <a:solidFill>
                  <a:schemeClr val="accent2"/>
                </a:solidFill>
                <a:cs typeface="Arial" charset="0"/>
              </a:rPr>
              <a:t>differentiation</a:t>
            </a:r>
          </a:p>
        </p:txBody>
      </p:sp>
      <p:sp>
        <p:nvSpPr>
          <p:cNvPr id="53251" name="Rectangle 3"/>
          <p:cNvSpPr>
            <a:spLocks noGrp="1" noChangeArrowheads="1"/>
          </p:cNvSpPr>
          <p:nvPr>
            <p:ph type="body" idx="1"/>
          </p:nvPr>
        </p:nvSpPr>
        <p:spPr/>
        <p:txBody>
          <a:bodyPr/>
          <a:lstStyle/>
          <a:p>
            <a:r>
              <a:rPr lang="en-NZ"/>
              <a:t>This just means that students can work at their own level and at their own pace.</a:t>
            </a:r>
          </a:p>
          <a:p>
            <a:r>
              <a:rPr lang="en-NZ"/>
              <a:t>All students are learning</a:t>
            </a:r>
          </a:p>
          <a:p>
            <a:r>
              <a:rPr lang="en-NZ"/>
              <a:t>All students are challenged</a:t>
            </a:r>
          </a:p>
          <a:p>
            <a:endParaRPr lang="en-NZ"/>
          </a:p>
          <a:p>
            <a:r>
              <a:rPr lang="en-NZ"/>
              <a:t>Students can create very complex images or work on the basic of understanding reflection, rotation, translation.</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3" name="Rectangle 3"/>
          <p:cNvSpPr>
            <a:spLocks noGrp="1" noChangeArrowheads="1"/>
          </p:cNvSpPr>
          <p:nvPr>
            <p:ph type="body" idx="1"/>
          </p:nvPr>
        </p:nvSpPr>
        <p:spPr/>
        <p:txBody>
          <a:bodyPr/>
          <a:lstStyle/>
          <a:p>
            <a:r>
              <a:rPr lang="en-NZ"/>
              <a:t>The slides from this point to the “end” are a Powerpoint used by teachers in class.</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folHlink"/>
        </a:solidFill>
        <a:effectLst/>
      </p:bgPr>
    </p:bg>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457200" y="274638"/>
            <a:ext cx="8229600" cy="1570037"/>
          </a:xfrm>
        </p:spPr>
        <p:txBody>
          <a:bodyPr/>
          <a:lstStyle/>
          <a:p>
            <a:r>
              <a:rPr lang="en-NZ"/>
              <a:t>Glendowie College</a:t>
            </a:r>
            <a:br>
              <a:rPr lang="en-NZ"/>
            </a:br>
            <a:r>
              <a:rPr lang="en-NZ"/>
              <a:t>2007 Geo-Art</a:t>
            </a:r>
          </a:p>
        </p:txBody>
      </p:sp>
      <p:sp>
        <p:nvSpPr>
          <p:cNvPr id="48131" name="Rectangle 3"/>
          <p:cNvSpPr>
            <a:spLocks noGrp="1" noChangeArrowheads="1"/>
          </p:cNvSpPr>
          <p:nvPr>
            <p:ph type="body" sz="half" idx="1"/>
          </p:nvPr>
        </p:nvSpPr>
        <p:spPr>
          <a:xfrm>
            <a:off x="395288" y="1989138"/>
            <a:ext cx="8064500" cy="4464050"/>
          </a:xfrm>
        </p:spPr>
        <p:txBody>
          <a:bodyPr/>
          <a:lstStyle/>
          <a:p>
            <a:pPr>
              <a:lnSpc>
                <a:spcPct val="90000"/>
              </a:lnSpc>
            </a:pPr>
            <a:r>
              <a:rPr lang="en-NZ" sz="2800" b="1"/>
              <a:t>2 separate things:</a:t>
            </a:r>
          </a:p>
          <a:p>
            <a:pPr>
              <a:lnSpc>
                <a:spcPct val="90000"/>
              </a:lnSpc>
            </a:pPr>
            <a:endParaRPr lang="en-NZ" sz="2800" b="1"/>
          </a:p>
          <a:p>
            <a:pPr>
              <a:lnSpc>
                <a:spcPct val="90000"/>
              </a:lnSpc>
            </a:pPr>
            <a:r>
              <a:rPr lang="en-NZ" sz="2800" b="1"/>
              <a:t>Project – due at the end of term one – marked as you go on a ‘mark schedule’.</a:t>
            </a:r>
          </a:p>
          <a:p>
            <a:pPr>
              <a:lnSpc>
                <a:spcPct val="90000"/>
              </a:lnSpc>
              <a:buFontTx/>
              <a:buNone/>
            </a:pPr>
            <a:endParaRPr lang="en-NZ" sz="2800" b="1"/>
          </a:p>
          <a:p>
            <a:pPr>
              <a:lnSpc>
                <a:spcPct val="90000"/>
              </a:lnSpc>
            </a:pPr>
            <a:r>
              <a:rPr lang="en-NZ" sz="2800" b="1"/>
              <a:t>Trophy – winner decided at the end of the year. Each class will select a winner and second place. All students will see these entries and mark them online. Highest mark wins.</a:t>
            </a:r>
          </a:p>
          <a:p>
            <a:pPr>
              <a:lnSpc>
                <a:spcPct val="90000"/>
              </a:lnSpc>
            </a:pPr>
            <a:endParaRPr lang="en-NZ" sz="2800" b="1"/>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499" name="Rectangle 419"/>
          <p:cNvSpPr>
            <a:spLocks noGrp="1" noChangeArrowheads="1"/>
          </p:cNvSpPr>
          <p:nvPr>
            <p:ph type="title"/>
          </p:nvPr>
        </p:nvSpPr>
        <p:spPr>
          <a:xfrm>
            <a:off x="457200" y="274638"/>
            <a:ext cx="8218488" cy="490537"/>
          </a:xfrm>
        </p:spPr>
        <p:txBody>
          <a:bodyPr/>
          <a:lstStyle/>
          <a:p>
            <a:r>
              <a:rPr lang="en-NZ" sz="4000"/>
              <a:t>Marking the Geo-Art Project</a:t>
            </a:r>
          </a:p>
        </p:txBody>
      </p:sp>
      <p:graphicFrame>
        <p:nvGraphicFramePr>
          <p:cNvPr id="46502" name="Group 422"/>
          <p:cNvGraphicFramePr>
            <a:graphicFrameLocks noGrp="1"/>
          </p:cNvGraphicFramePr>
          <p:nvPr>
            <p:ph idx="1"/>
          </p:nvPr>
        </p:nvGraphicFramePr>
        <p:xfrm>
          <a:off x="323850" y="765175"/>
          <a:ext cx="8229600" cy="5916616"/>
        </p:xfrm>
        <a:graphic>
          <a:graphicData uri="http://schemas.openxmlformats.org/drawingml/2006/table">
            <a:tbl>
              <a:tblPr/>
              <a:tblGrid>
                <a:gridCol w="1433513"/>
                <a:gridCol w="2265362"/>
                <a:gridCol w="2265363"/>
                <a:gridCol w="2265362"/>
              </a:tblGrid>
              <a:tr h="333375">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400" b="1" i="0" u="none" strike="noStrike" cap="none" normalizeH="0" baseline="0" smtClean="0">
                          <a:ln>
                            <a:noFill/>
                          </a:ln>
                          <a:solidFill>
                            <a:schemeClr val="tx1"/>
                          </a:solidFill>
                          <a:effectLst/>
                          <a:latin typeface="Arial" charset="0"/>
                          <a:cs typeface="Arial" charset="0"/>
                        </a:rPr>
                        <a:t>component</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400" b="1" i="0" u="none" strike="noStrike" cap="none" normalizeH="0" baseline="0" smtClean="0">
                          <a:ln>
                            <a:noFill/>
                          </a:ln>
                          <a:solidFill>
                            <a:schemeClr val="tx1"/>
                          </a:solidFill>
                          <a:effectLst/>
                          <a:latin typeface="Arial" charset="0"/>
                          <a:cs typeface="Arial" charset="0"/>
                        </a:rPr>
                        <a:t>achieved</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400" b="1" i="0" u="none" strike="noStrike" cap="none" normalizeH="0" baseline="0" smtClean="0">
                          <a:ln>
                            <a:noFill/>
                          </a:ln>
                          <a:solidFill>
                            <a:schemeClr val="tx1"/>
                          </a:solidFill>
                          <a:effectLst/>
                          <a:latin typeface="Arial" charset="0"/>
                          <a:cs typeface="Arial" charset="0"/>
                        </a:rPr>
                        <a:t>merit</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400" b="1" i="0" u="none" strike="noStrike" cap="none" normalizeH="0" baseline="0" smtClean="0">
                          <a:ln>
                            <a:noFill/>
                          </a:ln>
                          <a:solidFill>
                            <a:schemeClr val="tx1"/>
                          </a:solidFill>
                          <a:effectLst/>
                          <a:latin typeface="Arial" charset="0"/>
                          <a:cs typeface="Arial" charset="0"/>
                        </a:rPr>
                        <a:t>excellence</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4963">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400" b="1" i="0" u="none" strike="noStrike" cap="none" normalizeH="0" baseline="0" smtClean="0">
                          <a:ln>
                            <a:noFill/>
                          </a:ln>
                          <a:solidFill>
                            <a:schemeClr val="tx1"/>
                          </a:solidFill>
                          <a:effectLst/>
                          <a:latin typeface="Arial" charset="0"/>
                          <a:cs typeface="Arial" charset="0"/>
                        </a:rPr>
                        <a:t>motion control</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200" b="1" i="0" u="none" strike="noStrike" cap="none" normalizeH="0" baseline="0" smtClean="0">
                          <a:ln>
                            <a:noFill/>
                          </a:ln>
                          <a:solidFill>
                            <a:schemeClr val="tx1"/>
                          </a:solidFill>
                          <a:effectLst/>
                          <a:latin typeface="Arial" charset="0"/>
                          <a:cs typeface="Arial" charset="0"/>
                        </a:rPr>
                        <a:t>a point on a line</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200" b="1" i="0" u="none" strike="noStrike" cap="none" normalizeH="0" baseline="0" smtClean="0">
                          <a:ln>
                            <a:noFill/>
                          </a:ln>
                          <a:solidFill>
                            <a:schemeClr val="tx1"/>
                          </a:solidFill>
                          <a:effectLst/>
                          <a:latin typeface="Arial" charset="0"/>
                          <a:cs typeface="Arial" charset="0"/>
                        </a:rPr>
                        <a:t>use of an intersection</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200" b="1" i="0" u="none" strike="noStrike" cap="none" normalizeH="0" baseline="0" smtClean="0">
                          <a:ln>
                            <a:noFill/>
                          </a:ln>
                          <a:solidFill>
                            <a:schemeClr val="tx1"/>
                          </a:solidFill>
                          <a:effectLst/>
                          <a:latin typeface="Arial" charset="0"/>
                          <a:cs typeface="Arial" charset="0"/>
                        </a:rPr>
                        <a:t>simple harmonic motion</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3375">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400" b="1" i="0" u="none" strike="noStrike" cap="none" normalizeH="0" baseline="0" smtClean="0">
                          <a:ln>
                            <a:noFill/>
                          </a:ln>
                          <a:solidFill>
                            <a:schemeClr val="tx1"/>
                          </a:solidFill>
                          <a:effectLst/>
                          <a:latin typeface="Arial" charset="0"/>
                          <a:cs typeface="Arial" charset="0"/>
                        </a:rPr>
                        <a:t> </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200" b="1" i="0" u="none" strike="noStrike" cap="none" normalizeH="0" baseline="0" smtClean="0">
                          <a:ln>
                            <a:noFill/>
                          </a:ln>
                          <a:solidFill>
                            <a:schemeClr val="tx1"/>
                          </a:solidFill>
                          <a:effectLst/>
                          <a:latin typeface="Arial" charset="0"/>
                          <a:cs typeface="Arial" charset="0"/>
                        </a:rPr>
                        <a:t>a point on a circle</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200" b="1" i="0" u="none" strike="noStrike" cap="none" normalizeH="0" baseline="0" smtClean="0">
                          <a:ln>
                            <a:noFill/>
                          </a:ln>
                          <a:solidFill>
                            <a:schemeClr val="tx1"/>
                          </a:solidFill>
                          <a:effectLst/>
                          <a:latin typeface="Arial" charset="0"/>
                          <a:cs typeface="Arial" charset="0"/>
                        </a:rPr>
                        <a:t> </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200" b="1" i="0" u="none" strike="noStrike" cap="none" normalizeH="0" baseline="0" smtClean="0">
                          <a:ln>
                            <a:noFill/>
                          </a:ln>
                          <a:solidFill>
                            <a:schemeClr val="tx1"/>
                          </a:solidFill>
                          <a:effectLst/>
                          <a:latin typeface="Arial" charset="0"/>
                          <a:cs typeface="Arial" charset="0"/>
                        </a:rPr>
                        <a:t>ellipse</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03238">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400" b="1" i="0" u="none" strike="noStrike" cap="none" normalizeH="0" baseline="0" smtClean="0">
                          <a:ln>
                            <a:noFill/>
                          </a:ln>
                          <a:solidFill>
                            <a:schemeClr val="tx1"/>
                          </a:solidFill>
                          <a:effectLst/>
                          <a:latin typeface="Arial" charset="0"/>
                          <a:cs typeface="Arial" charset="0"/>
                        </a:rPr>
                        <a:t>shapes</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200" b="1" i="0" u="none" strike="noStrike" cap="none" normalizeH="0" baseline="0" smtClean="0">
                          <a:ln>
                            <a:noFill/>
                          </a:ln>
                          <a:solidFill>
                            <a:schemeClr val="tx1"/>
                          </a:solidFill>
                          <a:effectLst/>
                          <a:latin typeface="Arial" charset="0"/>
                          <a:cs typeface="Arial" charset="0"/>
                        </a:rPr>
                        <a:t>equilateral triangle (1cm sides)</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200" b="1" i="0" u="none" strike="noStrike" cap="none" normalizeH="0" baseline="0" smtClean="0">
                          <a:ln>
                            <a:noFill/>
                          </a:ln>
                          <a:solidFill>
                            <a:schemeClr val="tx1"/>
                          </a:solidFill>
                          <a:effectLst/>
                          <a:latin typeface="Arial" charset="0"/>
                          <a:cs typeface="Arial" charset="0"/>
                        </a:rPr>
                        <a:t>hexagon (1cm sides)</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200" b="1" i="0" u="none" strike="noStrike" cap="none" normalizeH="0" baseline="0" smtClean="0">
                          <a:ln>
                            <a:noFill/>
                          </a:ln>
                          <a:solidFill>
                            <a:schemeClr val="tx1"/>
                          </a:solidFill>
                          <a:effectLst/>
                          <a:latin typeface="Arial" charset="0"/>
                          <a:cs typeface="Arial" charset="0"/>
                        </a:rPr>
                        <a:t>pentagon</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3375">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400" b="1" i="0" u="none" strike="noStrike" cap="none" normalizeH="0" baseline="0" smtClean="0">
                          <a:ln>
                            <a:noFill/>
                          </a:ln>
                          <a:solidFill>
                            <a:schemeClr val="tx1"/>
                          </a:solidFill>
                          <a:effectLst/>
                          <a:latin typeface="Arial" charset="0"/>
                          <a:cs typeface="Arial" charset="0"/>
                        </a:rPr>
                        <a:t> </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200" b="1" i="0" u="none" strike="noStrike" cap="none" normalizeH="0" baseline="0" smtClean="0">
                          <a:ln>
                            <a:noFill/>
                          </a:ln>
                          <a:solidFill>
                            <a:schemeClr val="tx1"/>
                          </a:solidFill>
                          <a:effectLst/>
                          <a:latin typeface="Arial" charset="0"/>
                          <a:cs typeface="Arial" charset="0"/>
                        </a:rPr>
                        <a:t>square (2cm sides)</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200" b="1" i="0" u="none" strike="noStrike" cap="none" normalizeH="0" baseline="0" smtClean="0">
                          <a:ln>
                            <a:noFill/>
                          </a:ln>
                          <a:solidFill>
                            <a:schemeClr val="tx1"/>
                          </a:solidFill>
                          <a:effectLst/>
                          <a:latin typeface="Arial" charset="0"/>
                          <a:cs typeface="Arial" charset="0"/>
                        </a:rPr>
                        <a:t> </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200" b="1" i="0" u="none" strike="noStrike" cap="none" normalizeH="0" baseline="0" smtClean="0">
                          <a:ln>
                            <a:noFill/>
                          </a:ln>
                          <a:solidFill>
                            <a:schemeClr val="tx1"/>
                          </a:solidFill>
                          <a:effectLst/>
                          <a:latin typeface="Arial" charset="0"/>
                          <a:cs typeface="Arial" charset="0"/>
                        </a:rPr>
                        <a:t> </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4963">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400" b="1" i="0" u="none" strike="noStrike" cap="none" normalizeH="0" baseline="0" smtClean="0">
                          <a:ln>
                            <a:noFill/>
                          </a:ln>
                          <a:solidFill>
                            <a:schemeClr val="tx1"/>
                          </a:solidFill>
                          <a:effectLst/>
                          <a:latin typeface="Arial" charset="0"/>
                          <a:cs typeface="Arial" charset="0"/>
                        </a:rPr>
                        <a:t>reflection</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200" b="1" i="0" u="none" strike="noStrike" cap="none" normalizeH="0" baseline="0" smtClean="0">
                          <a:ln>
                            <a:noFill/>
                          </a:ln>
                          <a:solidFill>
                            <a:schemeClr val="tx1"/>
                          </a:solidFill>
                          <a:effectLst/>
                          <a:latin typeface="Arial" charset="0"/>
                          <a:cs typeface="Arial" charset="0"/>
                        </a:rPr>
                        <a:t>one</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200" b="1" i="0" u="none" strike="noStrike" cap="none" normalizeH="0" baseline="0" smtClean="0">
                          <a:ln>
                            <a:noFill/>
                          </a:ln>
                          <a:solidFill>
                            <a:schemeClr val="tx1"/>
                          </a:solidFill>
                          <a:effectLst/>
                          <a:latin typeface="Arial" charset="0"/>
                          <a:cs typeface="Arial" charset="0"/>
                        </a:rPr>
                        <a:t>moving</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200" b="1" i="0" u="none" strike="noStrike" cap="none" normalizeH="0" baseline="0" smtClean="0">
                          <a:ln>
                            <a:noFill/>
                          </a:ln>
                          <a:solidFill>
                            <a:schemeClr val="tx1"/>
                          </a:solidFill>
                          <a:effectLst/>
                          <a:latin typeface="Arial" charset="0"/>
                          <a:cs typeface="Arial" charset="0"/>
                        </a:rPr>
                        <a:t>two moving</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3375">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400" b="1" i="0" u="none" strike="noStrike" cap="none" normalizeH="0" baseline="0" smtClean="0">
                          <a:ln>
                            <a:noFill/>
                          </a:ln>
                          <a:solidFill>
                            <a:schemeClr val="tx1"/>
                          </a:solidFill>
                          <a:effectLst/>
                          <a:latin typeface="Arial" charset="0"/>
                          <a:cs typeface="Arial" charset="0"/>
                        </a:rPr>
                        <a:t>rotation</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200" b="1" i="0" u="none" strike="noStrike" cap="none" normalizeH="0" baseline="0" smtClean="0">
                          <a:ln>
                            <a:noFill/>
                          </a:ln>
                          <a:solidFill>
                            <a:schemeClr val="tx1"/>
                          </a:solidFill>
                          <a:effectLst/>
                          <a:latin typeface="Arial" charset="0"/>
                          <a:cs typeface="Arial" charset="0"/>
                        </a:rPr>
                        <a:t>one</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200" b="1" i="0" u="none" strike="noStrike" cap="none" normalizeH="0" baseline="0" smtClean="0">
                          <a:ln>
                            <a:noFill/>
                          </a:ln>
                          <a:solidFill>
                            <a:schemeClr val="tx1"/>
                          </a:solidFill>
                          <a:effectLst/>
                          <a:latin typeface="Arial" charset="0"/>
                          <a:cs typeface="Arial" charset="0"/>
                        </a:rPr>
                        <a:t>moving</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200" b="1" i="0" u="none" strike="noStrike" cap="none" normalizeH="0" baseline="0" smtClean="0">
                          <a:ln>
                            <a:noFill/>
                          </a:ln>
                          <a:solidFill>
                            <a:schemeClr val="tx1"/>
                          </a:solidFill>
                          <a:effectLst/>
                          <a:latin typeface="Arial" charset="0"/>
                          <a:cs typeface="Arial" charset="0"/>
                        </a:rPr>
                        <a:t>two moving</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4963">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400" b="1" i="0" u="none" strike="noStrike" cap="none" normalizeH="0" baseline="0" smtClean="0">
                          <a:ln>
                            <a:noFill/>
                          </a:ln>
                          <a:solidFill>
                            <a:schemeClr val="tx1"/>
                          </a:solidFill>
                          <a:effectLst/>
                          <a:latin typeface="Arial" charset="0"/>
                          <a:cs typeface="Arial" charset="0"/>
                        </a:rPr>
                        <a:t>translation</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200" b="1" i="0" u="none" strike="noStrike" cap="none" normalizeH="0" baseline="0" smtClean="0">
                          <a:ln>
                            <a:noFill/>
                          </a:ln>
                          <a:solidFill>
                            <a:schemeClr val="tx1"/>
                          </a:solidFill>
                          <a:effectLst/>
                          <a:latin typeface="Arial" charset="0"/>
                          <a:cs typeface="Arial" charset="0"/>
                        </a:rPr>
                        <a:t>one</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200" b="1" i="0" u="none" strike="noStrike" cap="none" normalizeH="0" baseline="0" smtClean="0">
                          <a:ln>
                            <a:noFill/>
                          </a:ln>
                          <a:solidFill>
                            <a:schemeClr val="tx1"/>
                          </a:solidFill>
                          <a:effectLst/>
                          <a:latin typeface="Arial" charset="0"/>
                          <a:cs typeface="Arial" charset="0"/>
                        </a:rPr>
                        <a:t>moving</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200" b="1" i="0" u="none" strike="noStrike" cap="none" normalizeH="0" baseline="0" smtClean="0">
                          <a:ln>
                            <a:noFill/>
                          </a:ln>
                          <a:solidFill>
                            <a:schemeClr val="tx1"/>
                          </a:solidFill>
                          <a:effectLst/>
                          <a:latin typeface="Arial" charset="0"/>
                          <a:cs typeface="Arial" charset="0"/>
                        </a:rPr>
                        <a:t>two moving</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3375">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400" b="1" i="0" u="none" strike="noStrike" cap="none" normalizeH="0" baseline="0" smtClean="0">
                          <a:ln>
                            <a:noFill/>
                          </a:ln>
                          <a:solidFill>
                            <a:schemeClr val="tx1"/>
                          </a:solidFill>
                          <a:effectLst/>
                          <a:latin typeface="Arial" charset="0"/>
                          <a:cs typeface="Arial" charset="0"/>
                        </a:rPr>
                        <a:t>dilation</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200" b="1" i="0" u="none" strike="noStrike" cap="none" normalizeH="0" baseline="0" smtClean="0">
                          <a:ln>
                            <a:noFill/>
                          </a:ln>
                          <a:solidFill>
                            <a:schemeClr val="tx1"/>
                          </a:solidFill>
                          <a:effectLst/>
                          <a:latin typeface="Arial" charset="0"/>
                          <a:cs typeface="Arial" charset="0"/>
                        </a:rPr>
                        <a:t>one</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200" b="1" i="0" u="none" strike="noStrike" cap="none" normalizeH="0" baseline="0" smtClean="0">
                          <a:ln>
                            <a:noFill/>
                          </a:ln>
                          <a:solidFill>
                            <a:schemeClr val="tx1"/>
                          </a:solidFill>
                          <a:effectLst/>
                          <a:latin typeface="Arial" charset="0"/>
                          <a:cs typeface="Arial" charset="0"/>
                        </a:rPr>
                        <a:t>moving</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200" b="1" i="0" u="none" strike="noStrike" cap="none" normalizeH="0" baseline="0" smtClean="0">
                          <a:ln>
                            <a:noFill/>
                          </a:ln>
                          <a:solidFill>
                            <a:schemeClr val="tx1"/>
                          </a:solidFill>
                          <a:effectLst/>
                          <a:latin typeface="Arial" charset="0"/>
                          <a:cs typeface="Arial" charset="0"/>
                        </a:rPr>
                        <a:t>two moving</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4963">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400" b="1" i="0" u="none" strike="noStrike" cap="none" normalizeH="0" baseline="0" smtClean="0">
                          <a:ln>
                            <a:noFill/>
                          </a:ln>
                          <a:solidFill>
                            <a:schemeClr val="tx1"/>
                          </a:solidFill>
                          <a:effectLst/>
                          <a:latin typeface="Arial" charset="0"/>
                          <a:cs typeface="Arial" charset="0"/>
                        </a:rPr>
                        <a:t>colour</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200" b="1" i="0" u="none" strike="noStrike" cap="none" normalizeH="0" baseline="0" smtClean="0">
                          <a:ln>
                            <a:noFill/>
                          </a:ln>
                          <a:solidFill>
                            <a:schemeClr val="tx1"/>
                          </a:solidFill>
                          <a:effectLst/>
                          <a:latin typeface="Arial" charset="0"/>
                          <a:cs typeface="Arial" charset="0"/>
                        </a:rPr>
                        <a:t>three</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200" b="1" i="0" u="none" strike="noStrike" cap="none" normalizeH="0" baseline="0" smtClean="0">
                          <a:ln>
                            <a:noFill/>
                          </a:ln>
                          <a:solidFill>
                            <a:schemeClr val="tx1"/>
                          </a:solidFill>
                          <a:effectLst/>
                          <a:latin typeface="Arial" charset="0"/>
                          <a:cs typeface="Arial" charset="0"/>
                        </a:rPr>
                        <a:t>four</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200" b="1" i="0" u="none" strike="noStrike" cap="none" normalizeH="0" baseline="0" smtClean="0">
                          <a:ln>
                            <a:noFill/>
                          </a:ln>
                          <a:solidFill>
                            <a:schemeClr val="tx1"/>
                          </a:solidFill>
                          <a:effectLst/>
                          <a:latin typeface="Arial" charset="0"/>
                          <a:cs typeface="Arial" charset="0"/>
                        </a:rPr>
                        <a:t>complex</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3375">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400" b="1" i="0" u="none" strike="noStrike" cap="none" normalizeH="0" baseline="0" smtClean="0">
                          <a:ln>
                            <a:noFill/>
                          </a:ln>
                          <a:solidFill>
                            <a:schemeClr val="tx1"/>
                          </a:solidFill>
                          <a:effectLst/>
                          <a:latin typeface="Arial" charset="0"/>
                          <a:cs typeface="Arial" charset="0"/>
                        </a:rPr>
                        <a:t>solid shapes</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200" b="1" i="0" u="none" strike="noStrike" cap="none" normalizeH="0" baseline="0" smtClean="0">
                          <a:ln>
                            <a:noFill/>
                          </a:ln>
                          <a:solidFill>
                            <a:schemeClr val="tx1"/>
                          </a:solidFill>
                          <a:effectLst/>
                          <a:latin typeface="Arial" charset="0"/>
                          <a:cs typeface="Arial" charset="0"/>
                        </a:rPr>
                        <a:t>one</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200" b="1" i="0" u="none" strike="noStrike" cap="none" normalizeH="0" baseline="0" smtClean="0">
                          <a:ln>
                            <a:noFill/>
                          </a:ln>
                          <a:solidFill>
                            <a:schemeClr val="tx1"/>
                          </a:solidFill>
                          <a:effectLst/>
                          <a:latin typeface="Arial" charset="0"/>
                          <a:cs typeface="Arial" charset="0"/>
                        </a:rPr>
                        <a:t>three</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200" b="1" i="0" u="none" strike="noStrike" cap="none" normalizeH="0" baseline="0" smtClean="0">
                          <a:ln>
                            <a:noFill/>
                          </a:ln>
                          <a:solidFill>
                            <a:schemeClr val="tx1"/>
                          </a:solidFill>
                          <a:effectLst/>
                          <a:latin typeface="Arial" charset="0"/>
                          <a:cs typeface="Arial" charset="0"/>
                        </a:rPr>
                        <a:t>complex</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4963">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400" b="1" i="0" u="none" strike="noStrike" cap="none" normalizeH="0" baseline="0" smtClean="0">
                          <a:ln>
                            <a:noFill/>
                          </a:ln>
                          <a:solidFill>
                            <a:schemeClr val="tx1"/>
                          </a:solidFill>
                          <a:effectLst/>
                          <a:latin typeface="Arial" charset="0"/>
                          <a:cs typeface="Arial" charset="0"/>
                        </a:rPr>
                        <a:t>set out</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200" b="1" i="0" u="none" strike="noStrike" cap="none" normalizeH="0" baseline="0" smtClean="0">
                          <a:ln>
                            <a:noFill/>
                          </a:ln>
                          <a:solidFill>
                            <a:schemeClr val="tx1"/>
                          </a:solidFill>
                          <a:effectLst/>
                          <a:latin typeface="Arial" charset="0"/>
                          <a:cs typeface="Arial" charset="0"/>
                        </a:rPr>
                        <a:t>has 8/10 components above</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200" b="1" i="0" u="none" strike="noStrike" cap="none" normalizeH="0" baseline="0" smtClean="0">
                          <a:ln>
                            <a:noFill/>
                          </a:ln>
                          <a:solidFill>
                            <a:schemeClr val="tx1"/>
                          </a:solidFill>
                          <a:effectLst/>
                          <a:latin typeface="Arial" charset="0"/>
                          <a:cs typeface="Arial" charset="0"/>
                        </a:rPr>
                        <a:t>set out reasonably clearly</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200" b="1" i="0" u="none" strike="noStrike" cap="none" normalizeH="0" baseline="0" smtClean="0">
                          <a:ln>
                            <a:noFill/>
                          </a:ln>
                          <a:solidFill>
                            <a:schemeClr val="tx1"/>
                          </a:solidFill>
                          <a:effectLst/>
                          <a:latin typeface="Arial" charset="0"/>
                          <a:cs typeface="Arial" charset="0"/>
                        </a:rPr>
                        <a:t>set out clearly and simply</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01650">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400" b="1" i="0" u="none" strike="noStrike" cap="none" normalizeH="0" baseline="0" smtClean="0">
                          <a:ln>
                            <a:noFill/>
                          </a:ln>
                          <a:solidFill>
                            <a:schemeClr val="tx1"/>
                          </a:solidFill>
                          <a:effectLst/>
                          <a:latin typeface="Arial" charset="0"/>
                          <a:cs typeface="Arial" charset="0"/>
                        </a:rPr>
                        <a:t>ease of use</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200" b="1" i="0" u="none" strike="noStrike" cap="none" normalizeH="0" baseline="0" smtClean="0">
                          <a:ln>
                            <a:noFill/>
                          </a:ln>
                          <a:solidFill>
                            <a:schemeClr val="tx1"/>
                          </a:solidFill>
                          <a:effectLst/>
                          <a:latin typeface="Arial" charset="0"/>
                          <a:cs typeface="Arial" charset="0"/>
                        </a:rPr>
                        <a:t>pupil can use</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200" b="1" i="0" u="none" strike="noStrike" cap="none" normalizeH="0" baseline="0" smtClean="0">
                          <a:ln>
                            <a:noFill/>
                          </a:ln>
                          <a:solidFill>
                            <a:schemeClr val="tx1"/>
                          </a:solidFill>
                          <a:effectLst/>
                          <a:latin typeface="Arial" charset="0"/>
                          <a:cs typeface="Arial" charset="0"/>
                        </a:rPr>
                        <a:t>teacher can use</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200" b="1" i="0" u="none" strike="noStrike" cap="none" normalizeH="0" baseline="0" smtClean="0">
                          <a:ln>
                            <a:noFill/>
                          </a:ln>
                          <a:solidFill>
                            <a:schemeClr val="tx1"/>
                          </a:solidFill>
                          <a:effectLst/>
                          <a:latin typeface="Arial" charset="0"/>
                          <a:cs typeface="Arial" charset="0"/>
                        </a:rPr>
                        <a:t>clearly labelled motion controls</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68325">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400" b="1" i="0" u="none" strike="noStrike" cap="none" normalizeH="0" baseline="0" smtClean="0">
                          <a:ln>
                            <a:noFill/>
                          </a:ln>
                          <a:solidFill>
                            <a:schemeClr val="tx1"/>
                          </a:solidFill>
                          <a:effectLst/>
                          <a:latin typeface="Arial" charset="0"/>
                          <a:cs typeface="Arial" charset="0"/>
                        </a:rPr>
                        <a:t>the "ART" factor</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200" b="1" i="0" u="none" strike="noStrike" cap="none" normalizeH="0" baseline="0" smtClean="0">
                          <a:ln>
                            <a:noFill/>
                          </a:ln>
                          <a:solidFill>
                            <a:schemeClr val="tx1"/>
                          </a:solidFill>
                          <a:effectLst/>
                          <a:latin typeface="Arial" charset="0"/>
                          <a:cs typeface="Arial" charset="0"/>
                        </a:rPr>
                        <a:t>have completed the task</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200" b="1" i="0" u="none" strike="noStrike" cap="none" normalizeH="0" baseline="0" smtClean="0">
                          <a:ln>
                            <a:noFill/>
                          </a:ln>
                          <a:solidFill>
                            <a:schemeClr val="tx1"/>
                          </a:solidFill>
                          <a:effectLst/>
                          <a:latin typeface="Arial" charset="0"/>
                          <a:cs typeface="Arial" charset="0"/>
                        </a:rPr>
                        <a:t>"moving art"</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200" b="1" i="0" u="none" strike="noStrike" cap="none" normalizeH="0" baseline="0" smtClean="0">
                          <a:ln>
                            <a:noFill/>
                          </a:ln>
                          <a:solidFill>
                            <a:schemeClr val="tx1"/>
                          </a:solidFill>
                          <a:effectLst/>
                          <a:latin typeface="Arial" charset="0"/>
                          <a:cs typeface="Arial" charset="0"/>
                        </a:rPr>
                        <a:t>"wow"</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4963">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400" b="1" i="0" u="none" strike="noStrike" cap="none" normalizeH="0" baseline="0" smtClean="0">
                          <a:ln>
                            <a:noFill/>
                          </a:ln>
                          <a:solidFill>
                            <a:schemeClr val="tx1"/>
                          </a:solidFill>
                          <a:effectLst/>
                          <a:latin typeface="Arial" charset="0"/>
                          <a:cs typeface="Arial" charset="0"/>
                        </a:rPr>
                        <a:t> </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200" b="1" i="0" u="none" strike="noStrike" cap="none" normalizeH="0" baseline="0" smtClean="0">
                          <a:ln>
                            <a:noFill/>
                          </a:ln>
                          <a:solidFill>
                            <a:schemeClr val="tx1"/>
                          </a:solidFill>
                          <a:effectLst/>
                          <a:latin typeface="Arial" charset="0"/>
                          <a:cs typeface="Arial" charset="0"/>
                        </a:rPr>
                        <a:t>10 ticks on list above</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200" b="1" i="0" u="none" strike="noStrike" cap="none" normalizeH="0" baseline="0" smtClean="0">
                          <a:ln>
                            <a:noFill/>
                          </a:ln>
                          <a:solidFill>
                            <a:schemeClr val="tx1"/>
                          </a:solidFill>
                          <a:effectLst/>
                          <a:latin typeface="Arial" charset="0"/>
                          <a:cs typeface="Arial" charset="0"/>
                        </a:rPr>
                        <a:t>and 8 ticks here</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200" b="1" i="0" u="none" strike="noStrike" cap="none" normalizeH="0" baseline="0" smtClean="0">
                          <a:ln>
                            <a:noFill/>
                          </a:ln>
                          <a:solidFill>
                            <a:schemeClr val="tx1"/>
                          </a:solidFill>
                          <a:effectLst/>
                          <a:latin typeface="Arial" charset="0"/>
                          <a:cs typeface="Arial" charset="0"/>
                        </a:rPr>
                        <a:t>and 8 ticks here</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3375">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400" b="1" i="0" u="none" strike="noStrike" cap="none" normalizeH="0" baseline="0" smtClean="0">
                          <a:ln>
                            <a:noFill/>
                          </a:ln>
                          <a:solidFill>
                            <a:schemeClr val="tx1"/>
                          </a:solidFill>
                          <a:effectLst/>
                          <a:latin typeface="Arial" charset="0"/>
                          <a:cs typeface="Arial" charset="0"/>
                        </a:rPr>
                        <a:t>circle grade</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400" b="1" i="0" u="none" strike="noStrike" cap="none" normalizeH="0" baseline="0" smtClean="0">
                          <a:ln>
                            <a:noFill/>
                          </a:ln>
                          <a:solidFill>
                            <a:schemeClr val="tx1"/>
                          </a:solidFill>
                          <a:effectLst/>
                          <a:latin typeface="Arial" charset="0"/>
                          <a:cs typeface="Arial" charset="0"/>
                        </a:rPr>
                        <a:t>achieved</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400" b="1" i="0" u="none" strike="noStrike" cap="none" normalizeH="0" baseline="0" smtClean="0">
                          <a:ln>
                            <a:noFill/>
                          </a:ln>
                          <a:solidFill>
                            <a:schemeClr val="tx1"/>
                          </a:solidFill>
                          <a:effectLst/>
                          <a:latin typeface="Arial" charset="0"/>
                          <a:cs typeface="Arial" charset="0"/>
                        </a:rPr>
                        <a:t>merit</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NZ" sz="1400" b="1" i="0" u="none" strike="noStrike" cap="none" normalizeH="0" baseline="0" smtClean="0">
                          <a:ln>
                            <a:noFill/>
                          </a:ln>
                          <a:solidFill>
                            <a:schemeClr val="tx1"/>
                          </a:solidFill>
                          <a:effectLst/>
                          <a:latin typeface="Arial" charset="0"/>
                          <a:cs typeface="Arial" charset="0"/>
                        </a:rPr>
                        <a:t>excellence</a:t>
                      </a:r>
                      <a:endParaRPr kumimoji="0" lang="en-NZ"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10" name="Picture 2"/>
          <p:cNvPicPr>
            <a:picLocks noChangeAspect="1" noChangeArrowheads="1"/>
          </p:cNvPicPr>
          <p:nvPr>
            <p:ph/>
          </p:nvPr>
        </p:nvPicPr>
        <p:blipFill>
          <a:blip r:embed="rId2"/>
          <a:srcRect/>
          <a:stretch>
            <a:fillRect/>
          </a:stretch>
        </p:blipFill>
        <p:spPr>
          <a:xfrm>
            <a:off x="0" y="0"/>
            <a:ext cx="9144000" cy="6856413"/>
          </a:xfrm>
          <a:noFill/>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NZ"/>
              <a:t>2007 GeoArt </a:t>
            </a:r>
            <a:r>
              <a:rPr lang="en-NZ" b="1"/>
              <a:t>Trophy</a:t>
            </a:r>
          </a:p>
        </p:txBody>
      </p:sp>
      <p:sp>
        <p:nvSpPr>
          <p:cNvPr id="35843" name="Rectangle 3"/>
          <p:cNvSpPr>
            <a:spLocks noGrp="1" noChangeArrowheads="1"/>
          </p:cNvSpPr>
          <p:nvPr>
            <p:ph type="body" sz="half" idx="1"/>
          </p:nvPr>
        </p:nvSpPr>
        <p:spPr>
          <a:xfrm>
            <a:off x="457200" y="1600200"/>
            <a:ext cx="8002588" cy="4525963"/>
          </a:xfrm>
        </p:spPr>
        <p:txBody>
          <a:bodyPr/>
          <a:lstStyle/>
          <a:p>
            <a:pPr>
              <a:lnSpc>
                <a:spcPct val="90000"/>
              </a:lnSpc>
            </a:pPr>
            <a:r>
              <a:rPr lang="en-NZ" sz="2400" b="1"/>
              <a:t>A Trophy for the best year 9 GeoArt work</a:t>
            </a:r>
          </a:p>
          <a:p>
            <a:pPr>
              <a:lnSpc>
                <a:spcPct val="90000"/>
              </a:lnSpc>
            </a:pPr>
            <a:r>
              <a:rPr lang="en-NZ" sz="2400" b="1"/>
              <a:t>A Trophy for the best year 10 GeoArt work</a:t>
            </a:r>
          </a:p>
          <a:p>
            <a:pPr>
              <a:lnSpc>
                <a:spcPct val="90000"/>
              </a:lnSpc>
            </a:pPr>
            <a:endParaRPr lang="en-NZ" sz="2400" b="1"/>
          </a:p>
          <a:p>
            <a:pPr>
              <a:lnSpc>
                <a:spcPct val="90000"/>
              </a:lnSpc>
            </a:pPr>
            <a:r>
              <a:rPr lang="en-NZ" sz="2400" b="1"/>
              <a:t>See the student resources drive for some examples of what can be done.</a:t>
            </a:r>
          </a:p>
          <a:p>
            <a:pPr>
              <a:lnSpc>
                <a:spcPct val="90000"/>
              </a:lnSpc>
            </a:pPr>
            <a:r>
              <a:rPr lang="en-NZ" sz="2400" b="1"/>
              <a:t>Students and Teachers Mark the art work on the following:</a:t>
            </a:r>
          </a:p>
          <a:p>
            <a:pPr>
              <a:lnSpc>
                <a:spcPct val="90000"/>
              </a:lnSpc>
            </a:pPr>
            <a:r>
              <a:rPr lang="en-NZ" sz="2400" b="1"/>
              <a:t>10 points Simplicity of control of the motion.</a:t>
            </a:r>
          </a:p>
          <a:p>
            <a:pPr>
              <a:lnSpc>
                <a:spcPct val="90000"/>
              </a:lnSpc>
            </a:pPr>
            <a:r>
              <a:rPr lang="en-NZ" sz="2400" b="1"/>
              <a:t>10 points Variety of transformations used.</a:t>
            </a:r>
          </a:p>
          <a:p>
            <a:pPr>
              <a:lnSpc>
                <a:spcPct val="90000"/>
              </a:lnSpc>
            </a:pPr>
            <a:r>
              <a:rPr lang="en-NZ" sz="2400" b="1"/>
              <a:t>30 points Overall effect of the image.</a:t>
            </a:r>
          </a:p>
          <a:p>
            <a:pPr>
              <a:lnSpc>
                <a:spcPct val="90000"/>
              </a:lnSpc>
            </a:pPr>
            <a:r>
              <a:rPr lang="en-NZ" sz="2400" b="1"/>
              <a:t>Marking will be recorded electronically.</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9" name="Rectangle 5"/>
          <p:cNvSpPr>
            <a:spLocks noGrp="1" noChangeArrowheads="1"/>
          </p:cNvSpPr>
          <p:nvPr>
            <p:ph type="title"/>
          </p:nvPr>
        </p:nvSpPr>
        <p:spPr/>
        <p:txBody>
          <a:bodyPr/>
          <a:lstStyle/>
          <a:p>
            <a:r>
              <a:rPr lang="en-NZ" sz="4000"/>
              <a:t>See student resources Drive:</a:t>
            </a:r>
            <a:br>
              <a:rPr lang="en-NZ" sz="4000"/>
            </a:br>
            <a:r>
              <a:rPr lang="en-NZ" sz="4000"/>
              <a:t>Dancing Sticks.</a:t>
            </a:r>
          </a:p>
        </p:txBody>
      </p:sp>
      <p:pic>
        <p:nvPicPr>
          <p:cNvPr id="36868" name="Picture 4"/>
          <p:cNvPicPr>
            <a:picLocks noChangeAspect="1" noChangeArrowheads="1"/>
          </p:cNvPicPr>
          <p:nvPr>
            <p:ph idx="1"/>
          </p:nvPr>
        </p:nvPicPr>
        <p:blipFill>
          <a:blip r:embed="rId2"/>
          <a:srcRect/>
          <a:stretch>
            <a:fillRect/>
          </a:stretch>
        </p:blipFill>
        <p:spPr>
          <a:xfrm>
            <a:off x="1019175" y="1600200"/>
            <a:ext cx="7105650" cy="4525963"/>
          </a:xfrm>
          <a:noFill/>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NZ"/>
              <a:t>Bubbles.</a:t>
            </a:r>
          </a:p>
        </p:txBody>
      </p:sp>
      <p:pic>
        <p:nvPicPr>
          <p:cNvPr id="38916" name="Picture 4"/>
          <p:cNvPicPr>
            <a:picLocks noChangeAspect="1" noChangeArrowheads="1"/>
          </p:cNvPicPr>
          <p:nvPr>
            <p:ph idx="1"/>
          </p:nvPr>
        </p:nvPicPr>
        <p:blipFill>
          <a:blip r:embed="rId2"/>
          <a:srcRect/>
          <a:stretch>
            <a:fillRect/>
          </a:stretch>
        </p:blipFill>
        <p:spPr>
          <a:xfrm>
            <a:off x="1209675" y="1600200"/>
            <a:ext cx="6723063" cy="4525963"/>
          </a:xfrm>
          <a:noFill/>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NZ"/>
              <a:t>Simple Harmonic Motion “E”</a:t>
            </a:r>
          </a:p>
        </p:txBody>
      </p:sp>
      <p:pic>
        <p:nvPicPr>
          <p:cNvPr id="40965" name="Picture 5"/>
          <p:cNvPicPr>
            <a:picLocks noChangeAspect="1" noChangeArrowheads="1"/>
          </p:cNvPicPr>
          <p:nvPr>
            <p:ph idx="1"/>
          </p:nvPr>
        </p:nvPicPr>
        <p:blipFill>
          <a:blip r:embed="rId2"/>
          <a:srcRect/>
          <a:stretch>
            <a:fillRect/>
          </a:stretch>
        </p:blipFill>
        <p:spPr>
          <a:xfrm>
            <a:off x="1209675" y="1600200"/>
            <a:ext cx="6723063" cy="4525963"/>
          </a:xfrm>
          <a:noFill/>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NZ"/>
              <a:t>Trophy Winner?</a:t>
            </a:r>
          </a:p>
        </p:txBody>
      </p:sp>
      <p:sp>
        <p:nvSpPr>
          <p:cNvPr id="41987" name="Rectangle 3"/>
          <p:cNvSpPr>
            <a:spLocks noGrp="1" noChangeArrowheads="1"/>
          </p:cNvSpPr>
          <p:nvPr>
            <p:ph type="body" idx="1"/>
          </p:nvPr>
        </p:nvSpPr>
        <p:spPr>
          <a:xfrm>
            <a:off x="457200" y="1268413"/>
            <a:ext cx="8229600" cy="4857750"/>
          </a:xfrm>
        </p:spPr>
        <p:txBody>
          <a:bodyPr/>
          <a:lstStyle/>
          <a:p>
            <a:pPr>
              <a:lnSpc>
                <a:spcPct val="90000"/>
              </a:lnSpc>
            </a:pPr>
            <a:r>
              <a:rPr lang="en-NZ" sz="2800"/>
              <a:t>A background in Paint?</a:t>
            </a:r>
          </a:p>
          <a:p>
            <a:pPr>
              <a:lnSpc>
                <a:spcPct val="90000"/>
              </a:lnSpc>
            </a:pPr>
            <a:r>
              <a:rPr lang="en-NZ" sz="2800"/>
              <a:t>(cut and paste into geo sketch)</a:t>
            </a:r>
          </a:p>
          <a:p>
            <a:pPr>
              <a:lnSpc>
                <a:spcPct val="90000"/>
              </a:lnSpc>
            </a:pPr>
            <a:r>
              <a:rPr lang="en-NZ" sz="2800"/>
              <a:t>Flowers blowing in the wind?</a:t>
            </a:r>
          </a:p>
          <a:p>
            <a:pPr>
              <a:lnSpc>
                <a:spcPct val="90000"/>
              </a:lnSpc>
            </a:pPr>
            <a:r>
              <a:rPr lang="en-NZ" sz="2800"/>
              <a:t>A person walking a dog?</a:t>
            </a:r>
          </a:p>
          <a:p>
            <a:pPr>
              <a:lnSpc>
                <a:spcPct val="90000"/>
              </a:lnSpc>
            </a:pPr>
            <a:r>
              <a:rPr lang="en-NZ" sz="2800"/>
              <a:t>A “real life” moving picture – that you have designed and created with planning, knowledge and flair.</a:t>
            </a:r>
          </a:p>
          <a:p>
            <a:pPr>
              <a:lnSpc>
                <a:spcPct val="90000"/>
              </a:lnSpc>
            </a:pPr>
            <a:r>
              <a:rPr lang="en-NZ" sz="2800"/>
              <a:t>You have used many different translations.</a:t>
            </a:r>
          </a:p>
          <a:p>
            <a:pPr>
              <a:lnSpc>
                <a:spcPct val="90000"/>
              </a:lnSpc>
            </a:pPr>
            <a:r>
              <a:rPr lang="en-NZ" sz="2800"/>
              <a:t>The image must be “tight” to qualify (does not fall apart when animated – so must be constructed not drawn).</a:t>
            </a:r>
          </a:p>
          <a:p>
            <a:pPr>
              <a:lnSpc>
                <a:spcPct val="90000"/>
              </a:lnSpc>
            </a:pPr>
            <a:endParaRPr lang="en-NZ" sz="280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rgbClr val="FF0066"/>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476250"/>
            <a:ext cx="7918450" cy="3457575"/>
          </a:xfrm>
        </p:spPr>
        <p:txBody>
          <a:bodyPr/>
          <a:lstStyle/>
          <a:p>
            <a:r>
              <a:rPr lang="en-NZ" sz="7200" b="1">
                <a:latin typeface="Tempus Sans ITC" pitchFamily="82" charset="0"/>
              </a:rPr>
              <a:t>Instructions:</a:t>
            </a:r>
            <a:br>
              <a:rPr lang="en-NZ" sz="7200" b="1">
                <a:latin typeface="Tempus Sans ITC" pitchFamily="82" charset="0"/>
              </a:rPr>
            </a:br>
            <a:r>
              <a:rPr lang="en-NZ" sz="7200" b="1">
                <a:latin typeface="Tempus Sans ITC" pitchFamily="82" charset="0"/>
              </a:rPr>
              <a:t>Moving art with GeoSketchpad</a:t>
            </a:r>
          </a:p>
        </p:txBody>
      </p:sp>
      <p:sp>
        <p:nvSpPr>
          <p:cNvPr id="2051" name="Rectangle 3"/>
          <p:cNvSpPr>
            <a:spLocks noGrp="1" noChangeArrowheads="1"/>
          </p:cNvSpPr>
          <p:nvPr>
            <p:ph type="subTitle" idx="1"/>
          </p:nvPr>
        </p:nvSpPr>
        <p:spPr>
          <a:xfrm>
            <a:off x="1371600" y="4724400"/>
            <a:ext cx="6400800" cy="914400"/>
          </a:xfrm>
        </p:spPr>
        <p:txBody>
          <a:bodyPr/>
          <a:lstStyle/>
          <a:p>
            <a:r>
              <a:rPr lang="en-NZ"/>
              <a:t>Ms Allan 2006</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NZ">
                <a:latin typeface="Tempus Sans ITC" pitchFamily="82" charset="0"/>
              </a:rPr>
              <a:t>Key points</a:t>
            </a:r>
          </a:p>
        </p:txBody>
      </p:sp>
      <p:sp>
        <p:nvSpPr>
          <p:cNvPr id="3075" name="Rectangle 3"/>
          <p:cNvSpPr>
            <a:spLocks noGrp="1" noChangeArrowheads="1"/>
          </p:cNvSpPr>
          <p:nvPr>
            <p:ph type="body" idx="1"/>
          </p:nvPr>
        </p:nvSpPr>
        <p:spPr/>
        <p:txBody>
          <a:bodyPr/>
          <a:lstStyle/>
          <a:p>
            <a:pPr>
              <a:lnSpc>
                <a:spcPct val="90000"/>
              </a:lnSpc>
            </a:pPr>
            <a:r>
              <a:rPr lang="en-NZ">
                <a:latin typeface="Tempus Sans ITC" pitchFamily="82" charset="0"/>
              </a:rPr>
              <a:t>If you just draw rather than construct then your picture will fall apart when animated.</a:t>
            </a:r>
          </a:p>
          <a:p>
            <a:pPr>
              <a:lnSpc>
                <a:spcPct val="90000"/>
              </a:lnSpc>
            </a:pPr>
            <a:r>
              <a:rPr lang="en-NZ">
                <a:latin typeface="Tempus Sans ITC" pitchFamily="82" charset="0"/>
              </a:rPr>
              <a:t>Start with just one point and construct every thing by translating, rotating, constructing, dilating and animating.</a:t>
            </a:r>
          </a:p>
          <a:p>
            <a:pPr>
              <a:lnSpc>
                <a:spcPct val="90000"/>
              </a:lnSpc>
            </a:pPr>
            <a:r>
              <a:rPr lang="en-NZ">
                <a:latin typeface="Tempus Sans ITC" pitchFamily="82" charset="0"/>
              </a:rPr>
              <a:t>This means that once you have the one point on the page you click on the “selection” button and use the drop down menus at the top.</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NZ"/>
              <a:t>Try to follow each step.</a:t>
            </a:r>
          </a:p>
        </p:txBody>
      </p:sp>
      <p:sp>
        <p:nvSpPr>
          <p:cNvPr id="4099" name="Rectangle 3"/>
          <p:cNvSpPr>
            <a:spLocks noGrp="1" noChangeArrowheads="1"/>
          </p:cNvSpPr>
          <p:nvPr>
            <p:ph type="body" idx="1"/>
          </p:nvPr>
        </p:nvSpPr>
        <p:spPr/>
        <p:txBody>
          <a:bodyPr/>
          <a:lstStyle/>
          <a:p>
            <a:r>
              <a:rPr lang="en-NZ"/>
              <a:t>Once you have completed this task a few times you will get the idea of </a:t>
            </a:r>
            <a:r>
              <a:rPr lang="en-NZ">
                <a:solidFill>
                  <a:schemeClr val="accent2"/>
                </a:solidFill>
              </a:rPr>
              <a:t>construction</a:t>
            </a:r>
            <a:r>
              <a:rPr lang="en-NZ"/>
              <a:t> and be able to create your own designs.</a:t>
            </a:r>
          </a:p>
          <a:p>
            <a:r>
              <a:rPr lang="en-NZ"/>
              <a:t>Step one:</a:t>
            </a:r>
          </a:p>
          <a:p>
            <a:r>
              <a:rPr lang="en-NZ">
                <a:solidFill>
                  <a:schemeClr val="accent2"/>
                </a:solidFill>
              </a:rPr>
              <a:t>Construct</a:t>
            </a:r>
            <a:r>
              <a:rPr lang="en-NZ"/>
              <a:t> a dot in the middle of the page.</a:t>
            </a:r>
          </a:p>
          <a:p>
            <a:r>
              <a:rPr lang="en-NZ"/>
              <a:t>Then click on the “</a:t>
            </a:r>
            <a:r>
              <a:rPr lang="en-NZ">
                <a:solidFill>
                  <a:schemeClr val="accent2"/>
                </a:solidFill>
              </a:rPr>
              <a:t>selection arrow tool</a:t>
            </a:r>
            <a:r>
              <a:rPr lang="en-NZ"/>
              <a:t>”</a:t>
            </a:r>
          </a:p>
          <a:p>
            <a:r>
              <a:rPr lang="en-NZ"/>
              <a:t>Note: </a:t>
            </a:r>
            <a:r>
              <a:rPr lang="en-NZ">
                <a:solidFill>
                  <a:srgbClr val="FF0066"/>
                </a:solidFill>
              </a:rPr>
              <a:t>transform menu</a:t>
            </a:r>
            <a:r>
              <a:rPr lang="en-NZ"/>
              <a:t> has </a:t>
            </a:r>
            <a:r>
              <a:rPr lang="en-NZ">
                <a:solidFill>
                  <a:schemeClr val="accent2"/>
                </a:solidFill>
              </a:rPr>
              <a:t>dilate, rotate and translate</a:t>
            </a:r>
            <a:r>
              <a:rPr lang="en-NZ"/>
              <a:t> as options.</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NZ" sz="4000">
                <a:solidFill>
                  <a:schemeClr val="accent2"/>
                </a:solidFill>
              </a:rPr>
              <a:t>Translate</a:t>
            </a:r>
            <a:r>
              <a:rPr lang="en-NZ" sz="4000"/>
              <a:t> the point 5cm to the right.</a:t>
            </a:r>
          </a:p>
        </p:txBody>
      </p:sp>
      <p:pic>
        <p:nvPicPr>
          <p:cNvPr id="5127" name="Picture 7"/>
          <p:cNvPicPr>
            <a:picLocks noChangeAspect="1" noChangeArrowheads="1"/>
          </p:cNvPicPr>
          <p:nvPr>
            <p:ph idx="1"/>
          </p:nvPr>
        </p:nvPicPr>
        <p:blipFill>
          <a:blip r:embed="rId2"/>
          <a:srcRect/>
          <a:stretch>
            <a:fillRect/>
          </a:stretch>
        </p:blipFill>
        <p:spPr>
          <a:xfrm>
            <a:off x="1547813" y="2924175"/>
            <a:ext cx="5349875" cy="668338"/>
          </a:xfrm>
          <a:noFill/>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274638"/>
            <a:ext cx="8229600" cy="1930400"/>
          </a:xfrm>
        </p:spPr>
        <p:txBody>
          <a:bodyPr/>
          <a:lstStyle/>
          <a:p>
            <a:r>
              <a:rPr lang="en-NZ"/>
              <a:t>Select both dots and </a:t>
            </a:r>
            <a:r>
              <a:rPr lang="en-NZ">
                <a:solidFill>
                  <a:schemeClr val="accent2"/>
                </a:solidFill>
              </a:rPr>
              <a:t>construct</a:t>
            </a:r>
            <a:r>
              <a:rPr lang="en-NZ"/>
              <a:t> a </a:t>
            </a:r>
            <a:r>
              <a:rPr lang="en-NZ">
                <a:solidFill>
                  <a:schemeClr val="accent2"/>
                </a:solidFill>
              </a:rPr>
              <a:t>segment.</a:t>
            </a:r>
          </a:p>
        </p:txBody>
      </p:sp>
      <p:pic>
        <p:nvPicPr>
          <p:cNvPr id="7172" name="Picture 4"/>
          <p:cNvPicPr>
            <a:picLocks noChangeAspect="1" noChangeArrowheads="1"/>
          </p:cNvPicPr>
          <p:nvPr>
            <p:ph idx="1"/>
          </p:nvPr>
        </p:nvPicPr>
        <p:blipFill>
          <a:blip r:embed="rId2"/>
          <a:srcRect/>
          <a:stretch>
            <a:fillRect/>
          </a:stretch>
        </p:blipFill>
        <p:spPr>
          <a:xfrm>
            <a:off x="1476375" y="3213100"/>
            <a:ext cx="5600700" cy="700088"/>
          </a:xfrm>
          <a:noFill/>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20" name="Picture 4"/>
          <p:cNvPicPr>
            <a:picLocks noChangeAspect="1" noChangeArrowheads="1"/>
          </p:cNvPicPr>
          <p:nvPr>
            <p:ph/>
          </p:nvPr>
        </p:nvPicPr>
        <p:blipFill>
          <a:blip r:embed="rId2"/>
          <a:srcRect/>
          <a:stretch>
            <a:fillRect/>
          </a:stretch>
        </p:blipFill>
        <p:spPr>
          <a:xfrm>
            <a:off x="0" y="0"/>
            <a:ext cx="9144000" cy="6858000"/>
          </a:xfrm>
          <a:noFill/>
          <a:ln/>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395288" y="274638"/>
            <a:ext cx="8291512" cy="4449762"/>
          </a:xfrm>
        </p:spPr>
        <p:txBody>
          <a:bodyPr/>
          <a:lstStyle/>
          <a:p>
            <a:r>
              <a:rPr lang="en-NZ" sz="4000">
                <a:solidFill>
                  <a:schemeClr val="accent2"/>
                </a:solidFill>
              </a:rPr>
              <a:t>Construct</a:t>
            </a:r>
            <a:r>
              <a:rPr lang="en-NZ" sz="4000"/>
              <a:t> a </a:t>
            </a:r>
            <a:r>
              <a:rPr lang="en-NZ" sz="4000">
                <a:solidFill>
                  <a:schemeClr val="accent2"/>
                </a:solidFill>
              </a:rPr>
              <a:t>point on the segment</a:t>
            </a:r>
            <a:r>
              <a:rPr lang="en-NZ" sz="4000"/>
              <a:t>.</a:t>
            </a:r>
            <a:br>
              <a:rPr lang="en-NZ" sz="4000"/>
            </a:br>
            <a:r>
              <a:rPr lang="en-NZ" sz="4000"/>
              <a:t>(if you can not do this then click on the background then click on the segment then select the drop down menu “construct” and look for “point on segment”)</a:t>
            </a:r>
          </a:p>
        </p:txBody>
      </p:sp>
      <p:pic>
        <p:nvPicPr>
          <p:cNvPr id="9221" name="Picture 5"/>
          <p:cNvPicPr>
            <a:picLocks noChangeAspect="1" noChangeArrowheads="1"/>
          </p:cNvPicPr>
          <p:nvPr>
            <p:ph idx="1"/>
          </p:nvPr>
        </p:nvPicPr>
        <p:blipFill>
          <a:blip r:embed="rId2"/>
          <a:srcRect/>
          <a:stretch>
            <a:fillRect/>
          </a:stretch>
        </p:blipFill>
        <p:spPr>
          <a:xfrm>
            <a:off x="827088" y="5084763"/>
            <a:ext cx="7292975" cy="911225"/>
          </a:xfrm>
          <a:noFill/>
          <a:ln/>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395288" y="274638"/>
            <a:ext cx="8291512" cy="2146300"/>
          </a:xfrm>
        </p:spPr>
        <p:txBody>
          <a:bodyPr/>
          <a:lstStyle/>
          <a:p>
            <a:r>
              <a:rPr lang="en-NZ"/>
              <a:t>Highlight the point only and </a:t>
            </a:r>
            <a:r>
              <a:rPr lang="en-NZ">
                <a:solidFill>
                  <a:schemeClr val="accent2"/>
                </a:solidFill>
              </a:rPr>
              <a:t>translate</a:t>
            </a:r>
            <a:r>
              <a:rPr lang="en-NZ"/>
              <a:t> it 5cm down.</a:t>
            </a:r>
          </a:p>
        </p:txBody>
      </p:sp>
      <p:pic>
        <p:nvPicPr>
          <p:cNvPr id="10245" name="Picture 5"/>
          <p:cNvPicPr>
            <a:picLocks noChangeAspect="1" noChangeArrowheads="1"/>
          </p:cNvPicPr>
          <p:nvPr>
            <p:ph idx="1"/>
          </p:nvPr>
        </p:nvPicPr>
        <p:blipFill>
          <a:blip r:embed="rId2"/>
          <a:srcRect/>
          <a:stretch>
            <a:fillRect/>
          </a:stretch>
        </p:blipFill>
        <p:spPr>
          <a:xfrm>
            <a:off x="1692275" y="2349500"/>
            <a:ext cx="6551613" cy="3781425"/>
          </a:xfrm>
          <a:noFill/>
          <a:ln/>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95288" y="274638"/>
            <a:ext cx="8291512" cy="2146300"/>
          </a:xfrm>
        </p:spPr>
        <p:txBody>
          <a:bodyPr/>
          <a:lstStyle/>
          <a:p>
            <a:r>
              <a:rPr lang="en-NZ" sz="3600"/>
              <a:t>Highlight the new point only and </a:t>
            </a:r>
            <a:r>
              <a:rPr lang="en-NZ" sz="3600">
                <a:solidFill>
                  <a:schemeClr val="accent2"/>
                </a:solidFill>
              </a:rPr>
              <a:t>translate</a:t>
            </a:r>
            <a:r>
              <a:rPr lang="en-NZ" sz="3600"/>
              <a:t> it 1cm to the right. Repeat this to </a:t>
            </a:r>
            <a:r>
              <a:rPr lang="en-NZ" sz="3600">
                <a:solidFill>
                  <a:schemeClr val="accent2"/>
                </a:solidFill>
              </a:rPr>
              <a:t>translate</a:t>
            </a:r>
            <a:r>
              <a:rPr lang="en-NZ" sz="3600"/>
              <a:t> it 1cm upwards also.</a:t>
            </a:r>
          </a:p>
        </p:txBody>
      </p:sp>
      <p:pic>
        <p:nvPicPr>
          <p:cNvPr id="11269" name="Picture 5"/>
          <p:cNvPicPr>
            <a:picLocks noChangeAspect="1" noChangeArrowheads="1"/>
          </p:cNvPicPr>
          <p:nvPr>
            <p:ph idx="1"/>
          </p:nvPr>
        </p:nvPicPr>
        <p:blipFill>
          <a:blip r:embed="rId2"/>
          <a:srcRect/>
          <a:stretch>
            <a:fillRect/>
          </a:stretch>
        </p:blipFill>
        <p:spPr>
          <a:xfrm>
            <a:off x="1908175" y="2276475"/>
            <a:ext cx="5472113" cy="4394200"/>
          </a:xfrm>
          <a:noFill/>
          <a:ln/>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395288" y="274638"/>
            <a:ext cx="8291512" cy="2146300"/>
          </a:xfrm>
        </p:spPr>
        <p:txBody>
          <a:bodyPr/>
          <a:lstStyle/>
          <a:p>
            <a:r>
              <a:rPr lang="en-NZ" sz="3600"/>
              <a:t>Select those 3 points “hanging in air” and </a:t>
            </a:r>
            <a:r>
              <a:rPr lang="en-NZ" sz="3600">
                <a:solidFill>
                  <a:schemeClr val="accent2"/>
                </a:solidFill>
              </a:rPr>
              <a:t>construct</a:t>
            </a:r>
            <a:r>
              <a:rPr lang="en-NZ" sz="3600"/>
              <a:t> an “arc through 3 points”.</a:t>
            </a:r>
          </a:p>
        </p:txBody>
      </p:sp>
      <p:pic>
        <p:nvPicPr>
          <p:cNvPr id="12293" name="Picture 5"/>
          <p:cNvPicPr>
            <a:picLocks noChangeAspect="1" noChangeArrowheads="1"/>
          </p:cNvPicPr>
          <p:nvPr>
            <p:ph idx="1"/>
          </p:nvPr>
        </p:nvPicPr>
        <p:blipFill>
          <a:blip r:embed="rId2"/>
          <a:srcRect/>
          <a:stretch>
            <a:fillRect/>
          </a:stretch>
        </p:blipFill>
        <p:spPr>
          <a:xfrm>
            <a:off x="1908175" y="2205038"/>
            <a:ext cx="5688013" cy="4268787"/>
          </a:xfrm>
          <a:noFill/>
          <a:ln/>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395288" y="274638"/>
            <a:ext cx="8291512" cy="2146300"/>
          </a:xfrm>
        </p:spPr>
        <p:txBody>
          <a:bodyPr/>
          <a:lstStyle/>
          <a:p>
            <a:r>
              <a:rPr lang="en-NZ" sz="3600">
                <a:solidFill>
                  <a:schemeClr val="accent2"/>
                </a:solidFill>
              </a:rPr>
              <a:t>Select </a:t>
            </a:r>
            <a:r>
              <a:rPr lang="en-NZ" sz="3600"/>
              <a:t>the “arc through 3 points” and </a:t>
            </a:r>
            <a:r>
              <a:rPr lang="en-NZ" sz="3600">
                <a:solidFill>
                  <a:schemeClr val="accent2"/>
                </a:solidFill>
              </a:rPr>
              <a:t>double click</a:t>
            </a:r>
            <a:r>
              <a:rPr lang="en-NZ" sz="3600"/>
              <a:t> on the middle point.</a:t>
            </a:r>
            <a:br>
              <a:rPr lang="en-NZ" sz="3600"/>
            </a:br>
            <a:r>
              <a:rPr lang="en-NZ" sz="3600">
                <a:solidFill>
                  <a:schemeClr val="accent2"/>
                </a:solidFill>
              </a:rPr>
              <a:t>Rotate</a:t>
            </a:r>
            <a:r>
              <a:rPr lang="en-NZ" sz="3600"/>
              <a:t> by 180degrees.</a:t>
            </a:r>
          </a:p>
        </p:txBody>
      </p:sp>
      <p:pic>
        <p:nvPicPr>
          <p:cNvPr id="13317" name="Picture 5"/>
          <p:cNvPicPr>
            <a:picLocks noChangeAspect="1" noChangeArrowheads="1"/>
          </p:cNvPicPr>
          <p:nvPr>
            <p:ph idx="1"/>
          </p:nvPr>
        </p:nvPicPr>
        <p:blipFill>
          <a:blip r:embed="rId2"/>
          <a:srcRect/>
          <a:stretch>
            <a:fillRect/>
          </a:stretch>
        </p:blipFill>
        <p:spPr>
          <a:xfrm>
            <a:off x="1476375" y="2173288"/>
            <a:ext cx="4751388" cy="3992562"/>
          </a:xfrm>
          <a:noFill/>
          <a:ln/>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395288" y="274638"/>
            <a:ext cx="8291512" cy="2146300"/>
          </a:xfrm>
        </p:spPr>
        <p:txBody>
          <a:bodyPr/>
          <a:lstStyle/>
          <a:p>
            <a:r>
              <a:rPr lang="en-NZ" sz="3600">
                <a:solidFill>
                  <a:schemeClr val="accent2"/>
                </a:solidFill>
              </a:rPr>
              <a:t>Select </a:t>
            </a:r>
            <a:r>
              <a:rPr lang="en-NZ" sz="3600"/>
              <a:t>the “double arc through 3 points” and </a:t>
            </a:r>
            <a:r>
              <a:rPr lang="en-NZ" sz="3600">
                <a:solidFill>
                  <a:schemeClr val="accent2"/>
                </a:solidFill>
              </a:rPr>
              <a:t>double click</a:t>
            </a:r>
            <a:r>
              <a:rPr lang="en-NZ" sz="3600"/>
              <a:t> on the middle point.</a:t>
            </a:r>
            <a:br>
              <a:rPr lang="en-NZ" sz="3600"/>
            </a:br>
            <a:r>
              <a:rPr lang="en-NZ" sz="3600">
                <a:solidFill>
                  <a:schemeClr val="accent2"/>
                </a:solidFill>
              </a:rPr>
              <a:t>Rotate</a:t>
            </a:r>
            <a:r>
              <a:rPr lang="en-NZ" sz="3600"/>
              <a:t> by 90degrees.</a:t>
            </a:r>
          </a:p>
        </p:txBody>
      </p:sp>
      <p:pic>
        <p:nvPicPr>
          <p:cNvPr id="14341" name="Picture 5"/>
          <p:cNvPicPr>
            <a:picLocks noChangeAspect="1" noChangeArrowheads="1"/>
          </p:cNvPicPr>
          <p:nvPr>
            <p:ph idx="1"/>
          </p:nvPr>
        </p:nvPicPr>
        <p:blipFill>
          <a:blip r:embed="rId2"/>
          <a:srcRect/>
          <a:stretch>
            <a:fillRect/>
          </a:stretch>
        </p:blipFill>
        <p:spPr>
          <a:xfrm>
            <a:off x="1763713" y="2700338"/>
            <a:ext cx="3836987" cy="3608387"/>
          </a:xfrm>
          <a:noFill/>
          <a:ln/>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395288" y="274638"/>
            <a:ext cx="8291512" cy="2146300"/>
          </a:xfrm>
        </p:spPr>
        <p:txBody>
          <a:bodyPr/>
          <a:lstStyle/>
          <a:p>
            <a:r>
              <a:rPr lang="en-NZ" sz="3600">
                <a:solidFill>
                  <a:schemeClr val="accent2"/>
                </a:solidFill>
              </a:rPr>
              <a:t>Select </a:t>
            </a:r>
            <a:r>
              <a:rPr lang="en-NZ" sz="3600"/>
              <a:t>the “flower” and </a:t>
            </a:r>
            <a:r>
              <a:rPr lang="en-NZ" sz="3600">
                <a:solidFill>
                  <a:schemeClr val="accent2"/>
                </a:solidFill>
              </a:rPr>
              <a:t>double click</a:t>
            </a:r>
            <a:r>
              <a:rPr lang="en-NZ" sz="3600"/>
              <a:t> on the middle point.</a:t>
            </a:r>
            <a:br>
              <a:rPr lang="en-NZ" sz="3600"/>
            </a:br>
            <a:r>
              <a:rPr lang="en-NZ" sz="3600">
                <a:solidFill>
                  <a:schemeClr val="accent2"/>
                </a:solidFill>
              </a:rPr>
              <a:t>Rotate</a:t>
            </a:r>
            <a:r>
              <a:rPr lang="en-NZ" sz="3600"/>
              <a:t> by 45degrees.</a:t>
            </a:r>
          </a:p>
        </p:txBody>
      </p:sp>
      <p:pic>
        <p:nvPicPr>
          <p:cNvPr id="15365" name="Picture 5"/>
          <p:cNvPicPr>
            <a:picLocks noChangeAspect="1" noChangeArrowheads="1"/>
          </p:cNvPicPr>
          <p:nvPr>
            <p:ph idx="1"/>
          </p:nvPr>
        </p:nvPicPr>
        <p:blipFill>
          <a:blip r:embed="rId2"/>
          <a:srcRect/>
          <a:stretch>
            <a:fillRect/>
          </a:stretch>
        </p:blipFill>
        <p:spPr>
          <a:xfrm>
            <a:off x="1403350" y="2232025"/>
            <a:ext cx="4752975" cy="4005263"/>
          </a:xfrm>
          <a:noFill/>
          <a:ln/>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395288" y="274638"/>
            <a:ext cx="8291512" cy="2146300"/>
          </a:xfrm>
        </p:spPr>
        <p:txBody>
          <a:bodyPr/>
          <a:lstStyle/>
          <a:p>
            <a:r>
              <a:rPr lang="en-NZ" sz="3600">
                <a:solidFill>
                  <a:schemeClr val="accent2"/>
                </a:solidFill>
              </a:rPr>
              <a:t>Select </a:t>
            </a:r>
            <a:r>
              <a:rPr lang="en-NZ" sz="3600"/>
              <a:t>the “flower” and </a:t>
            </a:r>
            <a:r>
              <a:rPr lang="en-NZ" sz="3600">
                <a:solidFill>
                  <a:schemeClr val="accent2"/>
                </a:solidFill>
              </a:rPr>
              <a:t>double click</a:t>
            </a:r>
            <a:r>
              <a:rPr lang="en-NZ" sz="3600"/>
              <a:t> on the middle point.</a:t>
            </a:r>
            <a:br>
              <a:rPr lang="en-NZ" sz="3600"/>
            </a:br>
            <a:r>
              <a:rPr lang="en-NZ" sz="3600">
                <a:solidFill>
                  <a:schemeClr val="accent2"/>
                </a:solidFill>
              </a:rPr>
              <a:t>Dilate</a:t>
            </a:r>
            <a:r>
              <a:rPr lang="en-NZ" sz="3600"/>
              <a:t> by 5 to 2.</a:t>
            </a:r>
          </a:p>
        </p:txBody>
      </p:sp>
      <p:pic>
        <p:nvPicPr>
          <p:cNvPr id="16389" name="Picture 5"/>
          <p:cNvPicPr>
            <a:picLocks noChangeAspect="1" noChangeArrowheads="1"/>
          </p:cNvPicPr>
          <p:nvPr>
            <p:ph idx="1"/>
          </p:nvPr>
        </p:nvPicPr>
        <p:blipFill>
          <a:blip r:embed="rId2"/>
          <a:srcRect/>
          <a:stretch>
            <a:fillRect/>
          </a:stretch>
        </p:blipFill>
        <p:spPr>
          <a:xfrm>
            <a:off x="2124075" y="188913"/>
            <a:ext cx="4560888" cy="6048375"/>
          </a:xfrm>
          <a:noFill/>
          <a:ln/>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95288" y="274638"/>
            <a:ext cx="8291512" cy="2146300"/>
          </a:xfrm>
        </p:spPr>
        <p:txBody>
          <a:bodyPr/>
          <a:lstStyle/>
          <a:p>
            <a:r>
              <a:rPr lang="en-NZ" sz="3600">
                <a:solidFill>
                  <a:schemeClr val="accent2"/>
                </a:solidFill>
              </a:rPr>
              <a:t>NOW Animate the point on the segment.</a:t>
            </a:r>
            <a:endParaRPr lang="en-NZ" sz="3600"/>
          </a:p>
        </p:txBody>
      </p:sp>
      <p:pic>
        <p:nvPicPr>
          <p:cNvPr id="17411" name="Picture 3"/>
          <p:cNvPicPr>
            <a:picLocks noChangeAspect="1" noChangeArrowheads="1"/>
          </p:cNvPicPr>
          <p:nvPr>
            <p:ph idx="1"/>
          </p:nvPr>
        </p:nvPicPr>
        <p:blipFill>
          <a:blip r:embed="rId2"/>
          <a:srcRect/>
          <a:stretch>
            <a:fillRect/>
          </a:stretch>
        </p:blipFill>
        <p:spPr>
          <a:xfrm>
            <a:off x="2124075" y="188913"/>
            <a:ext cx="4560888" cy="6048375"/>
          </a:xfrm>
          <a:noFill/>
          <a:ln/>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7" name="Picture 5"/>
          <p:cNvPicPr>
            <a:picLocks noChangeAspect="1" noChangeArrowheads="1"/>
          </p:cNvPicPr>
          <p:nvPr>
            <p:ph idx="1"/>
          </p:nvPr>
        </p:nvPicPr>
        <p:blipFill>
          <a:blip r:embed="rId2"/>
          <a:srcRect/>
          <a:stretch>
            <a:fillRect/>
          </a:stretch>
        </p:blipFill>
        <p:spPr>
          <a:xfrm>
            <a:off x="250825" y="0"/>
            <a:ext cx="8642350" cy="6359525"/>
          </a:xfrm>
          <a:noFill/>
          <a:ln/>
        </p:spPr>
      </p:pic>
      <p:sp>
        <p:nvSpPr>
          <p:cNvPr id="18434" name="Rectangle 2"/>
          <p:cNvSpPr>
            <a:spLocks noGrp="1" noChangeArrowheads="1"/>
          </p:cNvSpPr>
          <p:nvPr>
            <p:ph type="title"/>
          </p:nvPr>
        </p:nvSpPr>
        <p:spPr>
          <a:xfrm>
            <a:off x="468313" y="2205038"/>
            <a:ext cx="8291512" cy="2146300"/>
          </a:xfrm>
        </p:spPr>
        <p:txBody>
          <a:bodyPr/>
          <a:lstStyle/>
          <a:p>
            <a:r>
              <a:rPr lang="en-NZ" sz="3600">
                <a:solidFill>
                  <a:schemeClr val="accent2"/>
                </a:solidFill>
              </a:rPr>
              <a:t>Select the entire flower and translate it around the page.</a:t>
            </a:r>
            <a:endParaRPr lang="en-NZ" sz="360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62" name="Picture 2"/>
          <p:cNvPicPr>
            <a:picLocks noChangeAspect="1" noChangeArrowheads="1"/>
          </p:cNvPicPr>
          <p:nvPr>
            <p:ph/>
          </p:nvPr>
        </p:nvPicPr>
        <p:blipFill>
          <a:blip r:embed="rId2"/>
          <a:srcRect/>
          <a:stretch>
            <a:fillRect/>
          </a:stretch>
        </p:blipFill>
        <p:spPr>
          <a:xfrm>
            <a:off x="0" y="0"/>
            <a:ext cx="9144000" cy="6856413"/>
          </a:xfrm>
          <a:noFill/>
          <a:ln/>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NZ" sz="4000"/>
              <a:t>What about simple harmonic motion?</a:t>
            </a:r>
          </a:p>
        </p:txBody>
      </p:sp>
      <p:sp>
        <p:nvSpPr>
          <p:cNvPr id="19459" name="Rectangle 3"/>
          <p:cNvSpPr>
            <a:spLocks noGrp="1" noChangeArrowheads="1"/>
          </p:cNvSpPr>
          <p:nvPr>
            <p:ph type="body" sz="half" idx="1"/>
          </p:nvPr>
        </p:nvSpPr>
        <p:spPr/>
        <p:txBody>
          <a:bodyPr/>
          <a:lstStyle/>
          <a:p>
            <a:pPr>
              <a:lnSpc>
                <a:spcPct val="90000"/>
              </a:lnSpc>
            </a:pPr>
            <a:r>
              <a:rPr lang="en-NZ" sz="2800"/>
              <a:t>Start with a point</a:t>
            </a:r>
          </a:p>
          <a:p>
            <a:pPr>
              <a:lnSpc>
                <a:spcPct val="90000"/>
              </a:lnSpc>
            </a:pPr>
            <a:r>
              <a:rPr lang="en-NZ" sz="2800"/>
              <a:t>Translate it 10 cm vertically</a:t>
            </a:r>
          </a:p>
          <a:p>
            <a:pPr>
              <a:lnSpc>
                <a:spcPct val="90000"/>
              </a:lnSpc>
            </a:pPr>
            <a:r>
              <a:rPr lang="en-NZ" sz="2800"/>
              <a:t>Construct a segment</a:t>
            </a:r>
          </a:p>
          <a:p>
            <a:pPr>
              <a:lnSpc>
                <a:spcPct val="90000"/>
              </a:lnSpc>
            </a:pPr>
            <a:r>
              <a:rPr lang="en-NZ" sz="2800"/>
              <a:t>Construct the midpoint</a:t>
            </a:r>
          </a:p>
          <a:p>
            <a:pPr>
              <a:lnSpc>
                <a:spcPct val="90000"/>
              </a:lnSpc>
            </a:pPr>
            <a:r>
              <a:rPr lang="en-NZ" sz="2800"/>
              <a:t>Use the midpoint and the top point on the segment and construct a circle.</a:t>
            </a:r>
          </a:p>
        </p:txBody>
      </p:sp>
      <p:pic>
        <p:nvPicPr>
          <p:cNvPr id="19460" name="Picture 4"/>
          <p:cNvPicPr>
            <a:picLocks noChangeAspect="1" noChangeArrowheads="1"/>
          </p:cNvPicPr>
          <p:nvPr>
            <p:ph sz="half" idx="2"/>
          </p:nvPr>
        </p:nvPicPr>
        <p:blipFill>
          <a:blip r:embed="rId2"/>
          <a:srcRect/>
          <a:stretch>
            <a:fillRect/>
          </a:stretch>
        </p:blipFill>
        <p:spPr>
          <a:xfrm>
            <a:off x="4767263" y="1933575"/>
            <a:ext cx="3800475" cy="3857625"/>
          </a:xfrm>
          <a:noFill/>
          <a:ln/>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NZ" sz="4000"/>
              <a:t>What about simple harmonic motion?</a:t>
            </a:r>
          </a:p>
        </p:txBody>
      </p:sp>
      <p:sp>
        <p:nvSpPr>
          <p:cNvPr id="21507" name="Rectangle 3"/>
          <p:cNvSpPr>
            <a:spLocks noGrp="1" noChangeArrowheads="1"/>
          </p:cNvSpPr>
          <p:nvPr>
            <p:ph type="body" sz="half" idx="1"/>
          </p:nvPr>
        </p:nvSpPr>
        <p:spPr/>
        <p:txBody>
          <a:bodyPr/>
          <a:lstStyle/>
          <a:p>
            <a:pPr>
              <a:lnSpc>
                <a:spcPct val="90000"/>
              </a:lnSpc>
            </a:pPr>
            <a:r>
              <a:rPr lang="en-NZ" sz="2800"/>
              <a:t>Click on the background to deselect.</a:t>
            </a:r>
          </a:p>
          <a:p>
            <a:pPr>
              <a:lnSpc>
                <a:spcPct val="90000"/>
              </a:lnSpc>
            </a:pPr>
            <a:r>
              <a:rPr lang="en-NZ" sz="2800"/>
              <a:t>Click circle and construct a point on circle.</a:t>
            </a:r>
          </a:p>
          <a:p>
            <a:pPr>
              <a:lnSpc>
                <a:spcPct val="90000"/>
              </a:lnSpc>
            </a:pPr>
            <a:r>
              <a:rPr lang="en-NZ" sz="2800"/>
              <a:t>Select the point on the circle and the segment and construct a perpendicular line.</a:t>
            </a:r>
          </a:p>
        </p:txBody>
      </p:sp>
      <p:sp>
        <p:nvSpPr>
          <p:cNvPr id="21510" name="Rectangle 6"/>
          <p:cNvSpPr>
            <a:spLocks noChangeArrowheads="1"/>
          </p:cNvSpPr>
          <p:nvPr/>
        </p:nvSpPr>
        <p:spPr bwMode="auto">
          <a:xfrm>
            <a:off x="4864100" y="1816100"/>
            <a:ext cx="4038600" cy="4525963"/>
          </a:xfrm>
          <a:prstGeom prst="rect">
            <a:avLst/>
          </a:prstGeom>
          <a:noFill/>
          <a:ln w="9525">
            <a:noFill/>
            <a:miter lim="800000"/>
            <a:headEnd/>
            <a:tailEnd/>
          </a:ln>
          <a:effectLst/>
        </p:spPr>
        <p:txBody>
          <a:bodyPr/>
          <a:lstStyle/>
          <a:p>
            <a:pPr marL="342900" indent="-342900">
              <a:spcBef>
                <a:spcPct val="20000"/>
              </a:spcBef>
              <a:buFontTx/>
              <a:buChar char="•"/>
            </a:pPr>
            <a:endParaRPr lang="en-GB" sz="2800"/>
          </a:p>
        </p:txBody>
      </p:sp>
      <p:pic>
        <p:nvPicPr>
          <p:cNvPr id="21511" name="Picture 7"/>
          <p:cNvPicPr>
            <a:picLocks noGrp="1" noChangeAspect="1" noChangeArrowheads="1"/>
          </p:cNvPicPr>
          <p:nvPr>
            <p:ph sz="half" idx="2"/>
          </p:nvPr>
        </p:nvPicPr>
        <p:blipFill>
          <a:blip r:embed="rId2"/>
          <a:srcRect/>
          <a:stretch>
            <a:fillRect/>
          </a:stretch>
        </p:blipFill>
        <p:spPr>
          <a:xfrm>
            <a:off x="3563938" y="1773238"/>
            <a:ext cx="6408737" cy="3910012"/>
          </a:xfrm>
          <a:ln/>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NZ" sz="4000"/>
              <a:t>What about simple harmonic motion?</a:t>
            </a:r>
          </a:p>
        </p:txBody>
      </p:sp>
      <p:sp>
        <p:nvSpPr>
          <p:cNvPr id="22531" name="Rectangle 3"/>
          <p:cNvSpPr>
            <a:spLocks noGrp="1" noChangeArrowheads="1"/>
          </p:cNvSpPr>
          <p:nvPr>
            <p:ph type="body" sz="half" idx="1"/>
          </p:nvPr>
        </p:nvSpPr>
        <p:spPr/>
        <p:txBody>
          <a:bodyPr/>
          <a:lstStyle/>
          <a:p>
            <a:r>
              <a:rPr lang="en-NZ" sz="2400"/>
              <a:t>Click on the intersection between the segment and the line.</a:t>
            </a:r>
          </a:p>
          <a:p>
            <a:r>
              <a:rPr lang="en-NZ" sz="2400"/>
              <a:t>Translate this point 6cm to the right.</a:t>
            </a:r>
          </a:p>
          <a:p>
            <a:r>
              <a:rPr lang="en-NZ" sz="2400"/>
              <a:t>Translate the new point 1 cm to the right.</a:t>
            </a:r>
          </a:p>
          <a:p>
            <a:r>
              <a:rPr lang="en-NZ" sz="2400"/>
              <a:t>Construct a circle with the 2 new points</a:t>
            </a:r>
          </a:p>
          <a:p>
            <a:r>
              <a:rPr lang="en-NZ" sz="2400"/>
              <a:t>Construct the circle interior.</a:t>
            </a:r>
          </a:p>
        </p:txBody>
      </p:sp>
      <p:sp>
        <p:nvSpPr>
          <p:cNvPr id="22532" name="Rectangle 4"/>
          <p:cNvSpPr>
            <a:spLocks noChangeArrowheads="1"/>
          </p:cNvSpPr>
          <p:nvPr/>
        </p:nvSpPr>
        <p:spPr bwMode="auto">
          <a:xfrm>
            <a:off x="4864100" y="1816100"/>
            <a:ext cx="4038600" cy="4525963"/>
          </a:xfrm>
          <a:prstGeom prst="rect">
            <a:avLst/>
          </a:prstGeom>
          <a:noFill/>
          <a:ln w="9525">
            <a:noFill/>
            <a:miter lim="800000"/>
            <a:headEnd/>
            <a:tailEnd/>
          </a:ln>
          <a:effectLst/>
        </p:spPr>
        <p:txBody>
          <a:bodyPr/>
          <a:lstStyle/>
          <a:p>
            <a:pPr marL="342900" indent="-342900">
              <a:spcBef>
                <a:spcPct val="20000"/>
              </a:spcBef>
              <a:buFontTx/>
              <a:buChar char="•"/>
            </a:pPr>
            <a:endParaRPr lang="en-GB" sz="2800"/>
          </a:p>
        </p:txBody>
      </p:sp>
      <p:pic>
        <p:nvPicPr>
          <p:cNvPr id="22535" name="Picture 7"/>
          <p:cNvPicPr>
            <a:picLocks noChangeAspect="1" noChangeArrowheads="1"/>
          </p:cNvPicPr>
          <p:nvPr>
            <p:ph sz="half" idx="2"/>
          </p:nvPr>
        </p:nvPicPr>
        <p:blipFill>
          <a:blip r:embed="rId2"/>
          <a:srcRect/>
          <a:stretch>
            <a:fillRect/>
          </a:stretch>
        </p:blipFill>
        <p:spPr>
          <a:xfrm>
            <a:off x="2005013" y="1557338"/>
            <a:ext cx="7138987" cy="4094162"/>
          </a:xfrm>
          <a:noFill/>
          <a:ln/>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NZ" sz="4000"/>
              <a:t>What about simple harmonic motion?</a:t>
            </a:r>
          </a:p>
        </p:txBody>
      </p:sp>
      <p:sp>
        <p:nvSpPr>
          <p:cNvPr id="23555" name="Rectangle 3"/>
          <p:cNvSpPr>
            <a:spLocks noGrp="1" noChangeArrowheads="1"/>
          </p:cNvSpPr>
          <p:nvPr>
            <p:ph type="body" sz="half" idx="1"/>
          </p:nvPr>
        </p:nvSpPr>
        <p:spPr>
          <a:noFill/>
        </p:spPr>
        <p:txBody>
          <a:bodyPr/>
          <a:lstStyle/>
          <a:p>
            <a:r>
              <a:rPr lang="en-NZ" sz="2800"/>
              <a:t>Now animate the point on the circle and see the ball bounce!</a:t>
            </a:r>
          </a:p>
          <a:p>
            <a:endParaRPr lang="en-NZ" sz="2800"/>
          </a:p>
          <a:p>
            <a:r>
              <a:rPr lang="en-NZ" sz="2800"/>
              <a:t>This is simple harmonic motion.</a:t>
            </a:r>
          </a:p>
          <a:p>
            <a:pPr>
              <a:buFontTx/>
              <a:buNone/>
            </a:pPr>
            <a:endParaRPr lang="en-NZ" sz="2800"/>
          </a:p>
        </p:txBody>
      </p:sp>
      <p:sp>
        <p:nvSpPr>
          <p:cNvPr id="23556" name="Rectangle 4"/>
          <p:cNvSpPr>
            <a:spLocks noChangeArrowheads="1"/>
          </p:cNvSpPr>
          <p:nvPr/>
        </p:nvSpPr>
        <p:spPr bwMode="auto">
          <a:xfrm>
            <a:off x="4864100" y="1816100"/>
            <a:ext cx="4038600" cy="4525963"/>
          </a:xfrm>
          <a:prstGeom prst="rect">
            <a:avLst/>
          </a:prstGeom>
          <a:noFill/>
          <a:ln w="9525">
            <a:noFill/>
            <a:miter lim="800000"/>
            <a:headEnd/>
            <a:tailEnd/>
          </a:ln>
          <a:effectLst/>
        </p:spPr>
        <p:txBody>
          <a:bodyPr/>
          <a:lstStyle/>
          <a:p>
            <a:pPr marL="342900" indent="-342900">
              <a:spcBef>
                <a:spcPct val="20000"/>
              </a:spcBef>
              <a:buFontTx/>
              <a:buChar char="•"/>
            </a:pPr>
            <a:endParaRPr lang="en-GB" sz="2800"/>
          </a:p>
        </p:txBody>
      </p:sp>
      <p:pic>
        <p:nvPicPr>
          <p:cNvPr id="23557" name="Picture 5"/>
          <p:cNvPicPr>
            <a:picLocks noChangeAspect="1" noChangeArrowheads="1"/>
          </p:cNvPicPr>
          <p:nvPr>
            <p:ph sz="half" idx="2"/>
          </p:nvPr>
        </p:nvPicPr>
        <p:blipFill>
          <a:blip r:embed="rId2"/>
          <a:srcRect/>
          <a:stretch>
            <a:fillRect/>
          </a:stretch>
        </p:blipFill>
        <p:spPr>
          <a:xfrm>
            <a:off x="2005013" y="1844675"/>
            <a:ext cx="7138987" cy="4094163"/>
          </a:xfrm>
          <a:noFill/>
          <a:ln/>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NZ"/>
              <a:t>Simple harmonic motion</a:t>
            </a:r>
          </a:p>
        </p:txBody>
      </p:sp>
      <p:sp>
        <p:nvSpPr>
          <p:cNvPr id="24580" name="Rectangle 4"/>
          <p:cNvSpPr>
            <a:spLocks noChangeArrowheads="1"/>
          </p:cNvSpPr>
          <p:nvPr/>
        </p:nvSpPr>
        <p:spPr bwMode="auto">
          <a:xfrm>
            <a:off x="4864100" y="1816100"/>
            <a:ext cx="4038600" cy="4525963"/>
          </a:xfrm>
          <a:prstGeom prst="rect">
            <a:avLst/>
          </a:prstGeom>
          <a:noFill/>
          <a:ln w="9525">
            <a:noFill/>
            <a:miter lim="800000"/>
            <a:headEnd/>
            <a:tailEnd/>
          </a:ln>
          <a:effectLst/>
        </p:spPr>
        <p:txBody>
          <a:bodyPr/>
          <a:lstStyle/>
          <a:p>
            <a:pPr marL="342900" indent="-342900">
              <a:spcBef>
                <a:spcPct val="20000"/>
              </a:spcBef>
              <a:buFontTx/>
              <a:buChar char="•"/>
            </a:pPr>
            <a:endParaRPr lang="en-GB" sz="2800"/>
          </a:p>
        </p:txBody>
      </p:sp>
      <p:pic>
        <p:nvPicPr>
          <p:cNvPr id="24583" name="Picture 7"/>
          <p:cNvPicPr>
            <a:picLocks noGrp="1" noChangeAspect="1" noChangeArrowheads="1"/>
          </p:cNvPicPr>
          <p:nvPr>
            <p:ph sz="half" idx="2"/>
          </p:nvPr>
        </p:nvPicPr>
        <p:blipFill>
          <a:blip r:embed="rId2"/>
          <a:srcRect/>
          <a:stretch>
            <a:fillRect/>
          </a:stretch>
        </p:blipFill>
        <p:spPr>
          <a:xfrm>
            <a:off x="323850" y="1125538"/>
            <a:ext cx="7859713" cy="4608512"/>
          </a:xfrm>
          <a:ln/>
        </p:spPr>
      </p:pic>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NZ"/>
              <a:t>Simple harmonic motion</a:t>
            </a:r>
          </a:p>
        </p:txBody>
      </p:sp>
      <p:sp>
        <p:nvSpPr>
          <p:cNvPr id="25603" name="Rectangle 3"/>
          <p:cNvSpPr>
            <a:spLocks noChangeArrowheads="1"/>
          </p:cNvSpPr>
          <p:nvPr/>
        </p:nvSpPr>
        <p:spPr bwMode="auto">
          <a:xfrm>
            <a:off x="4864100" y="1816100"/>
            <a:ext cx="4038600" cy="4525963"/>
          </a:xfrm>
          <a:prstGeom prst="rect">
            <a:avLst/>
          </a:prstGeom>
          <a:noFill/>
          <a:ln w="9525">
            <a:noFill/>
            <a:miter lim="800000"/>
            <a:headEnd/>
            <a:tailEnd/>
          </a:ln>
          <a:effectLst/>
        </p:spPr>
        <p:txBody>
          <a:bodyPr/>
          <a:lstStyle/>
          <a:p>
            <a:pPr marL="342900" indent="-342900">
              <a:spcBef>
                <a:spcPct val="20000"/>
              </a:spcBef>
              <a:buFontTx/>
              <a:buChar char="•"/>
            </a:pPr>
            <a:endParaRPr lang="en-GB" sz="2800"/>
          </a:p>
        </p:txBody>
      </p:sp>
      <p:pic>
        <p:nvPicPr>
          <p:cNvPr id="25606" name="Picture 6"/>
          <p:cNvPicPr>
            <a:picLocks noChangeAspect="1" noChangeArrowheads="1"/>
          </p:cNvPicPr>
          <p:nvPr>
            <p:ph idx="1"/>
          </p:nvPr>
        </p:nvPicPr>
        <p:blipFill>
          <a:blip r:embed="rId2"/>
          <a:srcRect/>
          <a:stretch>
            <a:fillRect/>
          </a:stretch>
        </p:blipFill>
        <p:spPr>
          <a:xfrm>
            <a:off x="468313" y="1125538"/>
            <a:ext cx="7775575" cy="4535487"/>
          </a:xfrm>
          <a:noFill/>
          <a:ln/>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NZ"/>
              <a:t>Simple harmonic motion</a:t>
            </a:r>
          </a:p>
        </p:txBody>
      </p:sp>
      <p:sp>
        <p:nvSpPr>
          <p:cNvPr id="26627" name="Rectangle 3"/>
          <p:cNvSpPr>
            <a:spLocks noChangeArrowheads="1"/>
          </p:cNvSpPr>
          <p:nvPr/>
        </p:nvSpPr>
        <p:spPr bwMode="auto">
          <a:xfrm>
            <a:off x="4864100" y="1816100"/>
            <a:ext cx="4038600" cy="4525963"/>
          </a:xfrm>
          <a:prstGeom prst="rect">
            <a:avLst/>
          </a:prstGeom>
          <a:noFill/>
          <a:ln w="9525">
            <a:noFill/>
            <a:miter lim="800000"/>
            <a:headEnd/>
            <a:tailEnd/>
          </a:ln>
          <a:effectLst/>
        </p:spPr>
        <p:txBody>
          <a:bodyPr/>
          <a:lstStyle/>
          <a:p>
            <a:pPr marL="342900" indent="-342900">
              <a:spcBef>
                <a:spcPct val="20000"/>
              </a:spcBef>
              <a:buFontTx/>
              <a:buChar char="•"/>
            </a:pPr>
            <a:endParaRPr lang="en-GB" sz="2800"/>
          </a:p>
        </p:txBody>
      </p:sp>
      <p:pic>
        <p:nvPicPr>
          <p:cNvPr id="26630" name="Picture 6"/>
          <p:cNvPicPr>
            <a:picLocks noChangeAspect="1" noChangeArrowheads="1"/>
          </p:cNvPicPr>
          <p:nvPr>
            <p:ph idx="1"/>
          </p:nvPr>
        </p:nvPicPr>
        <p:blipFill>
          <a:blip r:embed="rId2"/>
          <a:srcRect/>
          <a:stretch>
            <a:fillRect/>
          </a:stretch>
        </p:blipFill>
        <p:spPr>
          <a:xfrm>
            <a:off x="323850" y="1052513"/>
            <a:ext cx="8475663" cy="4849812"/>
          </a:xfrm>
          <a:noFill/>
          <a:ln/>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NZ"/>
              <a:t>Simple harmonic motion</a:t>
            </a:r>
          </a:p>
        </p:txBody>
      </p:sp>
      <p:sp>
        <p:nvSpPr>
          <p:cNvPr id="27651" name="Rectangle 3"/>
          <p:cNvSpPr>
            <a:spLocks noChangeArrowheads="1"/>
          </p:cNvSpPr>
          <p:nvPr/>
        </p:nvSpPr>
        <p:spPr bwMode="auto">
          <a:xfrm>
            <a:off x="4864100" y="1816100"/>
            <a:ext cx="4038600" cy="4525963"/>
          </a:xfrm>
          <a:prstGeom prst="rect">
            <a:avLst/>
          </a:prstGeom>
          <a:noFill/>
          <a:ln w="9525">
            <a:noFill/>
            <a:miter lim="800000"/>
            <a:headEnd/>
            <a:tailEnd/>
          </a:ln>
          <a:effectLst/>
        </p:spPr>
        <p:txBody>
          <a:bodyPr/>
          <a:lstStyle/>
          <a:p>
            <a:pPr marL="342900" indent="-342900">
              <a:spcBef>
                <a:spcPct val="20000"/>
              </a:spcBef>
              <a:buFontTx/>
              <a:buChar char="•"/>
            </a:pPr>
            <a:endParaRPr lang="en-GB" sz="2800"/>
          </a:p>
        </p:txBody>
      </p:sp>
      <p:pic>
        <p:nvPicPr>
          <p:cNvPr id="27654" name="Picture 6"/>
          <p:cNvPicPr>
            <a:picLocks noChangeAspect="1" noChangeArrowheads="1"/>
          </p:cNvPicPr>
          <p:nvPr>
            <p:ph idx="1"/>
          </p:nvPr>
        </p:nvPicPr>
        <p:blipFill>
          <a:blip r:embed="rId2"/>
          <a:srcRect/>
          <a:stretch>
            <a:fillRect/>
          </a:stretch>
        </p:blipFill>
        <p:spPr>
          <a:xfrm>
            <a:off x="468313" y="1125538"/>
            <a:ext cx="7920037" cy="4751387"/>
          </a:xfrm>
          <a:noFill/>
          <a:ln/>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NZ"/>
              <a:t>Simple harmonic motion</a:t>
            </a:r>
          </a:p>
        </p:txBody>
      </p:sp>
      <p:sp>
        <p:nvSpPr>
          <p:cNvPr id="28675" name="Rectangle 3"/>
          <p:cNvSpPr>
            <a:spLocks noChangeArrowheads="1"/>
          </p:cNvSpPr>
          <p:nvPr/>
        </p:nvSpPr>
        <p:spPr bwMode="auto">
          <a:xfrm>
            <a:off x="4864100" y="1816100"/>
            <a:ext cx="4038600" cy="4525963"/>
          </a:xfrm>
          <a:prstGeom prst="rect">
            <a:avLst/>
          </a:prstGeom>
          <a:noFill/>
          <a:ln w="9525">
            <a:noFill/>
            <a:miter lim="800000"/>
            <a:headEnd/>
            <a:tailEnd/>
          </a:ln>
          <a:effectLst/>
        </p:spPr>
        <p:txBody>
          <a:bodyPr/>
          <a:lstStyle/>
          <a:p>
            <a:pPr marL="342900" indent="-342900">
              <a:spcBef>
                <a:spcPct val="20000"/>
              </a:spcBef>
              <a:buFontTx/>
              <a:buChar char="•"/>
            </a:pPr>
            <a:endParaRPr lang="en-GB" sz="2800"/>
          </a:p>
        </p:txBody>
      </p:sp>
      <p:pic>
        <p:nvPicPr>
          <p:cNvPr id="28677" name="Picture 5"/>
          <p:cNvPicPr>
            <a:picLocks noChangeAspect="1" noChangeArrowheads="1"/>
          </p:cNvPicPr>
          <p:nvPr>
            <p:ph sz="half" idx="1"/>
          </p:nvPr>
        </p:nvPicPr>
        <p:blipFill>
          <a:blip r:embed="rId2"/>
          <a:srcRect/>
          <a:stretch>
            <a:fillRect/>
          </a:stretch>
        </p:blipFill>
        <p:spPr>
          <a:xfrm>
            <a:off x="395288" y="1196975"/>
            <a:ext cx="8002587" cy="5076825"/>
          </a:xfrm>
          <a:noFill/>
          <a:ln/>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ctrTitle"/>
          </p:nvPr>
        </p:nvSpPr>
        <p:spPr>
          <a:xfrm>
            <a:off x="684213" y="549275"/>
            <a:ext cx="8064500" cy="5543550"/>
          </a:xfrm>
        </p:spPr>
        <p:txBody>
          <a:bodyPr/>
          <a:lstStyle/>
          <a:p>
            <a:r>
              <a:rPr lang="en-NZ" sz="7200" b="1">
                <a:latin typeface="Tempus Sans ITC" pitchFamily="82" charset="0"/>
              </a:rPr>
              <a:t>Much better to see it in real life!</a:t>
            </a:r>
            <a:br>
              <a:rPr lang="en-NZ" sz="7200" b="1">
                <a:latin typeface="Tempus Sans ITC" pitchFamily="82" charset="0"/>
              </a:rPr>
            </a:br>
            <a:r>
              <a:rPr lang="en-NZ" b="1">
                <a:latin typeface="Tempus Sans ITC" pitchFamily="82" charset="0"/>
              </a:rPr>
              <a:t>Moving art with GeoSketchpad on student resources drive and web site.</a:t>
            </a:r>
            <a:br>
              <a:rPr lang="en-NZ" b="1">
                <a:latin typeface="Tempus Sans ITC" pitchFamily="82" charset="0"/>
              </a:rPr>
            </a:br>
            <a:r>
              <a:rPr lang="en-NZ" b="1">
                <a:latin typeface="Tempus Sans ITC" pitchFamily="82" charset="0"/>
              </a:rPr>
              <a:t>You need to work in the ICT Lab or purchase the software.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92" name="Picture 4"/>
          <p:cNvPicPr>
            <a:picLocks noChangeAspect="1" noChangeArrowheads="1"/>
          </p:cNvPicPr>
          <p:nvPr>
            <p:ph/>
          </p:nvPr>
        </p:nvPicPr>
        <p:blipFill>
          <a:blip r:embed="rId2"/>
          <a:srcRect/>
          <a:stretch>
            <a:fillRect/>
          </a:stretch>
        </p:blipFill>
        <p:spPr>
          <a:xfrm>
            <a:off x="0" y="0"/>
            <a:ext cx="9144000" cy="6856413"/>
          </a:xfrm>
          <a:noFill/>
          <a:ln/>
        </p:spPr>
      </p:pic>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ctrTitle"/>
          </p:nvPr>
        </p:nvSpPr>
        <p:spPr>
          <a:xfrm>
            <a:off x="684213" y="549275"/>
            <a:ext cx="8064500" cy="5903913"/>
          </a:xfrm>
        </p:spPr>
        <p:txBody>
          <a:bodyPr/>
          <a:lstStyle/>
          <a:p>
            <a:r>
              <a:rPr lang="en-NZ" sz="4800" b="1">
                <a:latin typeface="Tempus Sans ITC" pitchFamily="82" charset="0"/>
              </a:rPr>
              <a:t>See samples for inspiration</a:t>
            </a:r>
            <a:br>
              <a:rPr lang="en-NZ" sz="4800" b="1">
                <a:latin typeface="Tempus Sans ITC" pitchFamily="82" charset="0"/>
              </a:rPr>
            </a:br>
            <a:r>
              <a:rPr lang="en-NZ" sz="4800" b="1">
                <a:solidFill>
                  <a:srgbClr val="FF0066"/>
                </a:solidFill>
                <a:latin typeface="Tempus Sans ITC" pitchFamily="82" charset="0"/>
              </a:rPr>
              <a:t>dancing sticks!</a:t>
            </a:r>
            <a:br>
              <a:rPr lang="en-NZ" sz="4800" b="1">
                <a:solidFill>
                  <a:srgbClr val="FF0066"/>
                </a:solidFill>
                <a:latin typeface="Tempus Sans ITC" pitchFamily="82" charset="0"/>
              </a:rPr>
            </a:br>
            <a:r>
              <a:rPr lang="en-NZ" b="1">
                <a:solidFill>
                  <a:srgbClr val="FF0066"/>
                </a:solidFill>
                <a:latin typeface="Tempus Sans ITC" pitchFamily="82" charset="0"/>
              </a:rPr>
              <a:t>Sine wave</a:t>
            </a:r>
            <a:br>
              <a:rPr lang="en-NZ" b="1">
                <a:solidFill>
                  <a:srgbClr val="FF0066"/>
                </a:solidFill>
                <a:latin typeface="Tempus Sans ITC" pitchFamily="82" charset="0"/>
              </a:rPr>
            </a:br>
            <a:r>
              <a:rPr lang="en-NZ" b="1">
                <a:solidFill>
                  <a:srgbClr val="FF0066"/>
                </a:solidFill>
                <a:latin typeface="Tempus Sans ITC" pitchFamily="82" charset="0"/>
              </a:rPr>
              <a:t>balls bouncing</a:t>
            </a:r>
            <a:br>
              <a:rPr lang="en-NZ" b="1">
                <a:solidFill>
                  <a:srgbClr val="FF0066"/>
                </a:solidFill>
                <a:latin typeface="Tempus Sans ITC" pitchFamily="82" charset="0"/>
              </a:rPr>
            </a:br>
            <a:r>
              <a:rPr lang="en-NZ" b="1">
                <a:solidFill>
                  <a:srgbClr val="FF0066"/>
                </a:solidFill>
                <a:latin typeface="Tempus Sans ITC" pitchFamily="82" charset="0"/>
              </a:rPr>
              <a:t>flowers waving in the wind</a:t>
            </a:r>
            <a:br>
              <a:rPr lang="en-NZ" b="1">
                <a:solidFill>
                  <a:srgbClr val="FF0066"/>
                </a:solidFill>
                <a:latin typeface="Tempus Sans ITC" pitchFamily="82" charset="0"/>
              </a:rPr>
            </a:br>
            <a:r>
              <a:rPr lang="en-NZ" b="1">
                <a:latin typeface="Tempus Sans ITC" pitchFamily="82" charset="0"/>
              </a:rPr>
              <a:t>and your very own design can be uploaded onto the class site to share.</a:t>
            </a: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9" name="Rectangle 3"/>
          <p:cNvSpPr>
            <a:spLocks noGrp="1" noChangeArrowheads="1"/>
          </p:cNvSpPr>
          <p:nvPr>
            <p:ph type="body" idx="1"/>
          </p:nvPr>
        </p:nvSpPr>
        <p:spPr/>
        <p:txBody>
          <a:bodyPr/>
          <a:lstStyle/>
          <a:p>
            <a:r>
              <a:rPr lang="en-NZ"/>
              <a:t>End of powerpoint</a:t>
            </a: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en-NZ" sz="2800" b="1">
                <a:solidFill>
                  <a:srgbClr val="FF0066"/>
                </a:solidFill>
                <a:cs typeface="Arial" charset="0"/>
              </a:rPr>
              <a:t>From Traditional to 21st Century teaching</a:t>
            </a:r>
            <a:br>
              <a:rPr lang="en-NZ" sz="2800" b="1">
                <a:solidFill>
                  <a:srgbClr val="FF0066"/>
                </a:solidFill>
                <a:cs typeface="Arial" charset="0"/>
              </a:rPr>
            </a:br>
            <a:r>
              <a:rPr lang="en-NZ" sz="3200" b="1">
                <a:cs typeface="Arial" charset="0"/>
              </a:rPr>
              <a:t>our recipe for transformation</a:t>
            </a:r>
            <a:r>
              <a:rPr lang="en-NZ" sz="2800"/>
              <a:t/>
            </a:r>
            <a:br>
              <a:rPr lang="en-NZ" sz="2800"/>
            </a:br>
            <a:endParaRPr lang="en-NZ" sz="2800"/>
          </a:p>
        </p:txBody>
      </p:sp>
      <p:graphicFrame>
        <p:nvGraphicFramePr>
          <p:cNvPr id="73731" name="Group 3"/>
          <p:cNvGraphicFramePr>
            <a:graphicFrameLocks noGrp="1"/>
          </p:cNvGraphicFramePr>
          <p:nvPr>
            <p:ph sz="half" idx="2"/>
          </p:nvPr>
        </p:nvGraphicFramePr>
        <p:xfrm>
          <a:off x="684213" y="1341438"/>
          <a:ext cx="8002587" cy="5256213"/>
        </p:xfrm>
        <a:graphic>
          <a:graphicData uri="http://schemas.openxmlformats.org/drawingml/2006/table">
            <a:tbl>
              <a:tblPr/>
              <a:tblGrid>
                <a:gridCol w="8002587"/>
              </a:tblGrid>
              <a:tr h="5256213">
                <a:tc>
                  <a:txBody>
                    <a:bodyPr/>
                    <a:lstStyle/>
                    <a:p>
                      <a:pPr marL="342900" marR="0" lvl="0" indent="-342900" algn="l" defTabSz="914400" rtl="0" eaLnBrk="1" fontAlgn="t" latinLnBrk="0" hangingPunct="1">
                        <a:lnSpc>
                          <a:spcPct val="100000"/>
                        </a:lnSpc>
                        <a:spcBef>
                          <a:spcPct val="0"/>
                        </a:spcBef>
                        <a:spcAft>
                          <a:spcPct val="0"/>
                        </a:spcAft>
                        <a:buClrTx/>
                        <a:buSzTx/>
                        <a:buFontTx/>
                        <a:buNone/>
                        <a:tabLst/>
                      </a:pPr>
                      <a:r>
                        <a:rPr kumimoji="0" lang="en-NZ" sz="2400" b="1" i="0" u="none" strike="noStrike" cap="none" normalizeH="0" baseline="0" smtClean="0">
                          <a:ln>
                            <a:noFill/>
                          </a:ln>
                          <a:solidFill>
                            <a:schemeClr val="tx1"/>
                          </a:solidFill>
                          <a:effectLst/>
                          <a:latin typeface="Arial" charset="0"/>
                          <a:cs typeface="Arial" charset="0"/>
                        </a:rPr>
                        <a:t>The key features of the 21st Century classroom are authentic learning, </a:t>
                      </a:r>
                      <a:r>
                        <a:rPr kumimoji="0" lang="en-NZ" sz="2400" b="1" i="0" u="none" strike="noStrike" cap="none" normalizeH="0" baseline="0" smtClean="0">
                          <a:ln>
                            <a:noFill/>
                          </a:ln>
                          <a:solidFill>
                            <a:schemeClr val="accent2"/>
                          </a:solidFill>
                          <a:effectLst/>
                          <a:latin typeface="Arial" charset="0"/>
                          <a:cs typeface="Arial" charset="0"/>
                        </a:rPr>
                        <a:t>choice and open ended activities</a:t>
                      </a:r>
                      <a:r>
                        <a:rPr kumimoji="0" lang="en-NZ" sz="2400" b="1" i="0" u="none" strike="noStrike" cap="none" normalizeH="0" baseline="0" smtClean="0">
                          <a:ln>
                            <a:noFill/>
                          </a:ln>
                          <a:solidFill>
                            <a:schemeClr val="tx1"/>
                          </a:solidFill>
                          <a:effectLst/>
                          <a:latin typeface="Arial" charset="0"/>
                          <a:cs typeface="Arial" charset="0"/>
                        </a:rPr>
                        <a:t>.  Smart teachers can blend e-learning into thinking strategies to enhance their teaching programmes.  We will demonstrate how everyday </a:t>
                      </a:r>
                      <a:r>
                        <a:rPr kumimoji="0" lang="en-NZ" sz="2400" b="1" i="0" u="none" strike="noStrike" cap="none" normalizeH="0" baseline="0" smtClean="0">
                          <a:ln>
                            <a:noFill/>
                          </a:ln>
                          <a:solidFill>
                            <a:schemeClr val="accent2"/>
                          </a:solidFill>
                          <a:effectLst/>
                          <a:latin typeface="Arial" charset="0"/>
                          <a:cs typeface="Arial" charset="0"/>
                        </a:rPr>
                        <a:t>software</a:t>
                      </a:r>
                      <a:r>
                        <a:rPr kumimoji="0" lang="en-NZ" sz="2400" b="1" i="0" u="none" strike="noStrike" cap="none" normalizeH="0" baseline="0" smtClean="0">
                          <a:ln>
                            <a:noFill/>
                          </a:ln>
                          <a:solidFill>
                            <a:schemeClr val="tx1"/>
                          </a:solidFill>
                          <a:effectLst/>
                          <a:latin typeface="Arial" charset="0"/>
                          <a:cs typeface="Arial" charset="0"/>
                        </a:rPr>
                        <a:t> can be used to create activities, such as games, which address </a:t>
                      </a:r>
                      <a:r>
                        <a:rPr kumimoji="0" lang="en-NZ" sz="2400" b="1" i="0" u="none" strike="noStrike" cap="none" normalizeH="0" baseline="0" smtClean="0">
                          <a:ln>
                            <a:noFill/>
                          </a:ln>
                          <a:solidFill>
                            <a:schemeClr val="accent2"/>
                          </a:solidFill>
                          <a:effectLst/>
                          <a:latin typeface="Arial" charset="0"/>
                          <a:cs typeface="Arial" charset="0"/>
                        </a:rPr>
                        <a:t>differentiation</a:t>
                      </a:r>
                      <a:r>
                        <a:rPr kumimoji="0" lang="en-NZ" sz="2400" b="1" i="0" u="none" strike="noStrike" cap="none" normalizeH="0" baseline="0" smtClean="0">
                          <a:ln>
                            <a:noFill/>
                          </a:ln>
                          <a:solidFill>
                            <a:schemeClr val="tx1"/>
                          </a:solidFill>
                          <a:effectLst/>
                          <a:latin typeface="Arial" charset="0"/>
                          <a:cs typeface="Arial" charset="0"/>
                        </a:rPr>
                        <a:t>.</a:t>
                      </a:r>
                      <a:br>
                        <a:rPr kumimoji="0" lang="en-NZ" sz="2400" b="1" i="0" u="none" strike="noStrike" cap="none" normalizeH="0" baseline="0" smtClean="0">
                          <a:ln>
                            <a:noFill/>
                          </a:ln>
                          <a:solidFill>
                            <a:schemeClr val="tx1"/>
                          </a:solidFill>
                          <a:effectLst/>
                          <a:latin typeface="Arial" charset="0"/>
                          <a:cs typeface="Arial" charset="0"/>
                        </a:rPr>
                      </a:br>
                      <a:r>
                        <a:rPr kumimoji="0" lang="en-NZ" sz="2400" b="1" i="1" u="none" strike="noStrike" cap="none" normalizeH="0" baseline="0" smtClean="0">
                          <a:ln>
                            <a:noFill/>
                          </a:ln>
                          <a:solidFill>
                            <a:srgbClr val="FF0066"/>
                          </a:solidFill>
                          <a:effectLst/>
                          <a:latin typeface="Arial" charset="0"/>
                          <a:cs typeface="Arial" charset="0"/>
                        </a:rPr>
                        <a:t>Ingredients</a:t>
                      </a:r>
                      <a:r>
                        <a:rPr kumimoji="0" lang="en-NZ" sz="2400" b="1" i="1" u="none" strike="noStrike" cap="none" normalizeH="0" baseline="0" smtClean="0">
                          <a:ln>
                            <a:noFill/>
                          </a:ln>
                          <a:solidFill>
                            <a:schemeClr val="tx1"/>
                          </a:solidFill>
                          <a:effectLst/>
                          <a:latin typeface="Arial" charset="0"/>
                          <a:cs typeface="Arial" charset="0"/>
                        </a:rPr>
                        <a:t>: A lot of </a:t>
                      </a:r>
                      <a:r>
                        <a:rPr kumimoji="0" lang="en-NZ" sz="2400" b="1" i="1" u="none" strike="noStrike" cap="none" normalizeH="0" baseline="0" smtClean="0">
                          <a:ln>
                            <a:noFill/>
                          </a:ln>
                          <a:solidFill>
                            <a:schemeClr val="accent2"/>
                          </a:solidFill>
                          <a:effectLst/>
                          <a:latin typeface="Arial" charset="0"/>
                          <a:cs typeface="Arial" charset="0"/>
                        </a:rPr>
                        <a:t>Blooms</a:t>
                      </a:r>
                      <a:r>
                        <a:rPr kumimoji="0" lang="en-NZ" sz="2400" b="1" i="1" u="none" strike="noStrike" cap="none" normalizeH="0" baseline="0" smtClean="0">
                          <a:ln>
                            <a:noFill/>
                          </a:ln>
                          <a:solidFill>
                            <a:schemeClr val="tx1"/>
                          </a:solidFill>
                          <a:effectLst/>
                          <a:latin typeface="Arial" charset="0"/>
                          <a:cs typeface="Arial" charset="0"/>
                        </a:rPr>
                        <a:t>, Some Ryan's Thinkers Keys, A dash of Torrance, A pinch of Thinking Hats and </a:t>
                      </a:r>
                      <a:r>
                        <a:rPr kumimoji="0" lang="en-NZ" sz="2400" b="1" i="1" u="none" strike="noStrike" cap="none" normalizeH="0" baseline="0" smtClean="0">
                          <a:ln>
                            <a:noFill/>
                          </a:ln>
                          <a:solidFill>
                            <a:schemeClr val="accent2"/>
                          </a:solidFill>
                          <a:effectLst/>
                          <a:latin typeface="Arial" charset="0"/>
                          <a:cs typeface="Arial" charset="0"/>
                        </a:rPr>
                        <a:t>software</a:t>
                      </a:r>
                      <a:r>
                        <a:rPr kumimoji="0" lang="en-NZ" sz="2400" b="1" i="1" u="none" strike="noStrike" cap="none" normalizeH="0" baseline="0" smtClean="0">
                          <a:ln>
                            <a:noFill/>
                          </a:ln>
                          <a:solidFill>
                            <a:schemeClr val="tx1"/>
                          </a:solidFill>
                          <a:effectLst/>
                          <a:latin typeface="Arial" charset="0"/>
                          <a:cs typeface="Arial" charset="0"/>
                        </a:rPr>
                        <a:t> to suit.</a:t>
                      </a:r>
                      <a:br>
                        <a:rPr kumimoji="0" lang="en-NZ" sz="2400" b="1" i="1" u="none" strike="noStrike" cap="none" normalizeH="0" baseline="0" smtClean="0">
                          <a:ln>
                            <a:noFill/>
                          </a:ln>
                          <a:solidFill>
                            <a:schemeClr val="tx1"/>
                          </a:solidFill>
                          <a:effectLst/>
                          <a:latin typeface="Arial" charset="0"/>
                          <a:cs typeface="Arial" charset="0"/>
                        </a:rPr>
                      </a:br>
                      <a:r>
                        <a:rPr kumimoji="0" lang="en-NZ" sz="2400" b="1" i="0" u="none" strike="noStrike" cap="none" normalizeH="0" baseline="0" smtClean="0">
                          <a:ln>
                            <a:noFill/>
                          </a:ln>
                          <a:solidFill>
                            <a:srgbClr val="FF0066"/>
                          </a:solidFill>
                          <a:effectLst/>
                          <a:latin typeface="Arial" charset="0"/>
                          <a:cs typeface="Arial" charset="0"/>
                        </a:rPr>
                        <a:t>Method</a:t>
                      </a:r>
                      <a:r>
                        <a:rPr kumimoji="0" lang="en-NZ" sz="2400" b="1" i="0" u="none" strike="noStrike" cap="none" normalizeH="0" baseline="0" smtClean="0">
                          <a:ln>
                            <a:noFill/>
                          </a:ln>
                          <a:solidFill>
                            <a:schemeClr val="tx1"/>
                          </a:solidFill>
                          <a:effectLst/>
                          <a:latin typeface="Arial" charset="0"/>
                          <a:cs typeface="Arial" charset="0"/>
                        </a:rPr>
                        <a:t>:  Mix to the correct consistency to differentiate learning and incorporate the Key Competencies!</a:t>
                      </a:r>
                      <a:br>
                        <a:rPr kumimoji="0" lang="en-NZ" sz="2400" b="1" i="0" u="none" strike="noStrike" cap="none" normalizeH="0" baseline="0" smtClean="0">
                          <a:ln>
                            <a:noFill/>
                          </a:ln>
                          <a:solidFill>
                            <a:schemeClr val="tx1"/>
                          </a:solidFill>
                          <a:effectLst/>
                          <a:latin typeface="Arial" charset="0"/>
                          <a:cs typeface="Arial" charset="0"/>
                        </a:rPr>
                      </a:br>
                      <a:endParaRPr kumimoji="0" lang="en-NZ" sz="2400" b="1"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r>
              <a:rPr lang="en-NZ"/>
              <a:t>Mathematics</a:t>
            </a:r>
          </a:p>
        </p:txBody>
      </p:sp>
      <p:sp>
        <p:nvSpPr>
          <p:cNvPr id="74755" name="Rectangle 3"/>
          <p:cNvSpPr>
            <a:spLocks noGrp="1" noChangeArrowheads="1"/>
          </p:cNvSpPr>
          <p:nvPr>
            <p:ph type="body" idx="1"/>
          </p:nvPr>
        </p:nvSpPr>
        <p:spPr/>
        <p:txBody>
          <a:bodyPr/>
          <a:lstStyle/>
          <a:p>
            <a:r>
              <a:rPr lang="en-NZ" sz="4000"/>
              <a:t>Choice?</a:t>
            </a:r>
          </a:p>
          <a:p>
            <a:r>
              <a:rPr lang="en-NZ" sz="4000"/>
              <a:t>Open Ended? (one right answer).</a:t>
            </a:r>
          </a:p>
          <a:p>
            <a:r>
              <a:rPr lang="en-NZ" sz="4000"/>
              <a:t>Software?</a:t>
            </a:r>
          </a:p>
          <a:p>
            <a:r>
              <a:rPr lang="en-NZ" sz="4000"/>
              <a:t>Differentiation?</a:t>
            </a:r>
          </a:p>
          <a:p>
            <a:r>
              <a:rPr lang="en-NZ" sz="4000"/>
              <a:t>Blooms?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8" name="Picture 2"/>
          <p:cNvPicPr>
            <a:picLocks noChangeAspect="1" noChangeArrowheads="1"/>
          </p:cNvPicPr>
          <p:nvPr>
            <p:ph/>
          </p:nvPr>
        </p:nvPicPr>
        <p:blipFill>
          <a:blip r:embed="rId2"/>
          <a:srcRect/>
          <a:stretch>
            <a:fillRect/>
          </a:stretch>
        </p:blipFill>
        <p:spPr>
          <a:xfrm>
            <a:off x="0" y="0"/>
            <a:ext cx="9144000" cy="6856413"/>
          </a:xfrm>
          <a:noFill/>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138" name="Picture 2"/>
          <p:cNvPicPr>
            <a:picLocks noChangeAspect="1" noChangeArrowheads="1"/>
          </p:cNvPicPr>
          <p:nvPr>
            <p:ph/>
          </p:nvPr>
        </p:nvPicPr>
        <p:blipFill>
          <a:blip r:embed="rId2"/>
          <a:srcRect/>
          <a:stretch>
            <a:fillRect/>
          </a:stretch>
        </p:blipFill>
        <p:spPr>
          <a:xfrm>
            <a:off x="0" y="0"/>
            <a:ext cx="9144000" cy="6858000"/>
          </a:xfrm>
          <a:noFill/>
          <a:ln/>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2|2.8|1.9|1."/>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402</TotalTime>
  <Words>1360</Words>
  <Application>Microsoft PowerPoint</Application>
  <PresentationFormat>On-screen Show (4:3)</PresentationFormat>
  <Paragraphs>275</Paragraphs>
  <Slides>73</Slides>
  <Notes>0</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73</vt:i4>
      </vt:variant>
    </vt:vector>
  </HeadingPairs>
  <TitlesOfParts>
    <vt:vector size="84" baseType="lpstr">
      <vt:lpstr>Arial</vt:lpstr>
      <vt:lpstr>Tahoma</vt:lpstr>
      <vt:lpstr>Symbol</vt:lpstr>
      <vt:lpstr>ＭＳ Ｐゴシック</vt:lpstr>
      <vt:lpstr>Wingdings</vt:lpstr>
      <vt:lpstr>Tempus Sans ITC</vt:lpstr>
      <vt:lpstr>Kristen ITC</vt:lpstr>
      <vt:lpstr>Arial Unicode MS</vt:lpstr>
      <vt:lpstr>Times New Roman</vt:lpstr>
      <vt:lpstr>Default Design</vt:lpstr>
      <vt:lpstr>FX Draw V2 Diagram</vt:lpstr>
      <vt:lpstr>Priscilla Allan Ict in the mathematics classroom</vt:lpstr>
      <vt:lpstr>internet</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Storing links</vt:lpstr>
      <vt:lpstr>Slide 16</vt:lpstr>
      <vt:lpstr>Slide 17</vt:lpstr>
      <vt:lpstr>Slide 18</vt:lpstr>
      <vt:lpstr>Slide 19</vt:lpstr>
      <vt:lpstr>Achievement Exercise Question 2</vt:lpstr>
      <vt:lpstr>Algebra trainer.</vt:lpstr>
      <vt:lpstr>Correct good job!</vt:lpstr>
      <vt:lpstr>Try Again!</vt:lpstr>
      <vt:lpstr>Slide 24</vt:lpstr>
      <vt:lpstr>Slide 25</vt:lpstr>
      <vt:lpstr>Geometry Figures</vt:lpstr>
      <vt:lpstr>Slide 27</vt:lpstr>
      <vt:lpstr>Slide 28</vt:lpstr>
      <vt:lpstr>Ict in my classroom</vt:lpstr>
      <vt:lpstr>From Traditional to 21st Century teaching our recipe for transformation </vt:lpstr>
      <vt:lpstr>Mathematics</vt:lpstr>
      <vt:lpstr>introducing</vt:lpstr>
      <vt:lpstr>Slide 33</vt:lpstr>
      <vt:lpstr>Slide 34</vt:lpstr>
      <vt:lpstr>BLOOM’S REVISED TAXONOMY</vt:lpstr>
      <vt:lpstr>differentiation</vt:lpstr>
      <vt:lpstr>Slide 37</vt:lpstr>
      <vt:lpstr>Glendowie College 2007 Geo-Art</vt:lpstr>
      <vt:lpstr>Marking the Geo-Art Project</vt:lpstr>
      <vt:lpstr>2007 GeoArt Trophy</vt:lpstr>
      <vt:lpstr>See student resources Drive: Dancing Sticks.</vt:lpstr>
      <vt:lpstr>Bubbles.</vt:lpstr>
      <vt:lpstr>Simple Harmonic Motion “E”</vt:lpstr>
      <vt:lpstr>Trophy Winner?</vt:lpstr>
      <vt:lpstr>Instructions: Moving art with GeoSketchpad</vt:lpstr>
      <vt:lpstr>Key points</vt:lpstr>
      <vt:lpstr>Try to follow each step.</vt:lpstr>
      <vt:lpstr>Translate the point 5cm to the right.</vt:lpstr>
      <vt:lpstr>Select both dots and construct a segment.</vt:lpstr>
      <vt:lpstr>Construct a point on the segment. (if you can not do this then click on the background then click on the segment then select the drop down menu “construct” and look for “point on segment”)</vt:lpstr>
      <vt:lpstr>Highlight the point only and translate it 5cm down.</vt:lpstr>
      <vt:lpstr>Highlight the new point only and translate it 1cm to the right. Repeat this to translate it 1cm upwards also.</vt:lpstr>
      <vt:lpstr>Select those 3 points “hanging in air” and construct an “arc through 3 points”.</vt:lpstr>
      <vt:lpstr>Select the “arc through 3 points” and double click on the middle point. Rotate by 180degrees.</vt:lpstr>
      <vt:lpstr>Select the “double arc through 3 points” and double click on the middle point. Rotate by 90degrees.</vt:lpstr>
      <vt:lpstr>Select the “flower” and double click on the middle point. Rotate by 45degrees.</vt:lpstr>
      <vt:lpstr>Select the “flower” and double click on the middle point. Dilate by 5 to 2.</vt:lpstr>
      <vt:lpstr>NOW Animate the point on the segment.</vt:lpstr>
      <vt:lpstr>Select the entire flower and translate it around the page.</vt:lpstr>
      <vt:lpstr>What about simple harmonic motion?</vt:lpstr>
      <vt:lpstr>What about simple harmonic motion?</vt:lpstr>
      <vt:lpstr>What about simple harmonic motion?</vt:lpstr>
      <vt:lpstr>What about simple harmonic motion?</vt:lpstr>
      <vt:lpstr>Simple harmonic motion</vt:lpstr>
      <vt:lpstr>Simple harmonic motion</vt:lpstr>
      <vt:lpstr>Simple harmonic motion</vt:lpstr>
      <vt:lpstr>Simple harmonic motion</vt:lpstr>
      <vt:lpstr>Simple harmonic motion</vt:lpstr>
      <vt:lpstr>Much better to see it in real life! Moving art with GeoSketchpad on student resources drive and web site. You need to work in the ICT Lab or purchase the software.</vt:lpstr>
      <vt:lpstr>See samples for inspiration dancing sticks! Sine wave balls bouncing flowers waving in the wind and your very own design can be uploaded onto the class site to share.</vt:lpstr>
      <vt:lpstr>Slide 71</vt:lpstr>
      <vt:lpstr>From Traditional to 21st Century teaching our recipe for transformation </vt:lpstr>
      <vt:lpstr>Mathematics</vt:lpstr>
    </vt:vector>
  </TitlesOfParts>
  <Company>Laptops4Teachers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 Moving art with GeoSketchpad</dc:title>
  <dc:creator>Administrator</dc:creator>
  <cp:lastModifiedBy> </cp:lastModifiedBy>
  <cp:revision>16</cp:revision>
  <dcterms:created xsi:type="dcterms:W3CDTF">2006-11-24T23:42:18Z</dcterms:created>
  <dcterms:modified xsi:type="dcterms:W3CDTF">2009-08-25T23:42:53Z</dcterms:modified>
</cp:coreProperties>
</file>